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2.xml" ContentType="application/vnd.openxmlformats-officedocument.presentationml.slide+xml"/>
  <Override PartName="/ppt/slides/slide30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s/slide22.xml" ContentType="application/vnd.openxmlformats-officedocument.presentationml.slide+xml"/>
  <Override PartName="/docProps/app.xml" ContentType="application/vnd.openxmlformats-officedocument.extended-properties+xml"/>
  <Override PartName="/ppt/slides/slide8.xml" ContentType="application/vnd.openxmlformats-officedocument.presentationml.slide+xml"/>
  <Override PartName="/ppt/slides/slide29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1.xml" ContentType="application/vnd.openxmlformats-officedocument.presentationml.slide+xml"/>
  <Override PartName="/docProps/core.xml" ContentType="application/vnd.openxmlformats-package.core-properties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viewProps.xml" ContentType="application/vnd.openxmlformats-officedocument.presentationml.viewProps+xml"/>
  <Override PartName="/ppt/slides/slide31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docProps/custom.xml" ContentType="application/vnd.openxmlformats-officedocument.custom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sldMasterIdLst>
    <p:sldMasterId id="2147483648" r:id="rId1"/>
  </p:sldMasterIdLst>
  <p:notesMasterIdLst>
    <p:notesMasterId r:id="rId36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rgbClr val="00000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636" y="78"/>
      </p:cViewPr>
      <p:guideLst>
        <p:guide pos="2880" orient="horz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theme" Target="theme/theme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notesMaster" Target="notesMasters/notesMaster1.xml"/><Relationship Id="rId37" Type="http://schemas.openxmlformats.org/officeDocument/2006/relationships/presProps" Target="presProps.xml" /><Relationship Id="rId38" Type="http://schemas.openxmlformats.org/officeDocument/2006/relationships/tableStyles" Target="tableStyles.xml" /><Relationship Id="rId39" Type="http://schemas.openxmlformats.org/officeDocument/2006/relationships/viewProps" Target="viewProps.xml" 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3D1839-0482-4C39-85D1-4663B4F04ECE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4" name="Образ слайда 3"/>
          <p:cNvSpPr>
            <a:spLocks noChangeAspect="1" noGrp="1" noRo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40FA69-0E5F-42AD-93ED-32BEF505341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ChangeAspect="1" noGrp="1" noRo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0FA69-0E5F-42AD-93ED-32BEF505341B}" type="slidenum">
              <a:rPr lang="ru-RU" smtClean="0"/>
              <a:t>29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9/24/2025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9/24/2025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505825" y="700532"/>
            <a:ext cx="1551940" cy="330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09929" y="2200401"/>
            <a:ext cx="7232650" cy="2632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jp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-123092" y="0"/>
            <a:ext cx="6096000" cy="6860540"/>
          </a:xfrm>
          <a:custGeom>
            <a:avLst/>
            <a:gdLst/>
            <a:ahLst/>
            <a:cxnLst/>
            <a:rect l="l" t="t" r="r" b="b"/>
            <a:pathLst>
              <a:path w="6096000" h="6860540">
                <a:moveTo>
                  <a:pt x="6096000" y="0"/>
                </a:moveTo>
                <a:lnTo>
                  <a:pt x="0" y="0"/>
                </a:lnTo>
                <a:lnTo>
                  <a:pt x="0" y="6860032"/>
                </a:lnTo>
                <a:lnTo>
                  <a:pt x="6096000" y="6860032"/>
                </a:lnTo>
                <a:lnTo>
                  <a:pt x="6096000" y="0"/>
                </a:lnTo>
                <a:close/>
              </a:path>
            </a:pathLst>
          </a:custGeom>
          <a:solidFill>
            <a:srgbClr val="1B33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614042" y="4438015"/>
            <a:ext cx="3567558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b="1" dirty="0" smtClean="0">
                <a:solidFill>
                  <a:schemeClr val="bg1"/>
                </a:solidFill>
                <a:latin typeface="+mj-lt"/>
              </a:rPr>
              <a:t>Архипова Валентина Леонидовна</a:t>
            </a:r>
            <a:endParaRPr sz="1800" b="1" dirty="0">
              <a:solidFill>
                <a:schemeClr val="bg1"/>
              </a:solidFill>
              <a:latin typeface="+mj-lt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19200" y="4876800"/>
            <a:ext cx="4208780" cy="147732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5"/>
              </a:spcBef>
            </a:pPr>
            <a:r>
              <a:rPr lang="ru-RU" sz="16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Старший</a:t>
            </a:r>
            <a:r>
              <a:rPr lang="ru-RU" sz="1600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преподаватель</a:t>
            </a:r>
            <a:r>
              <a:rPr lang="ru-RU" sz="1600" spc="-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1600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кафедры</a:t>
            </a:r>
            <a:endParaRPr lang="ru-RU" sz="1600" dirty="0" smtClean="0">
              <a:latin typeface="Times New Roman"/>
              <a:cs typeface="Times New Roman"/>
            </a:endParaRPr>
          </a:p>
          <a:p>
            <a:pPr marL="12065" marR="5080" algn="ctr">
              <a:lnSpc>
                <a:spcPct val="99400"/>
              </a:lnSpc>
              <a:spcBef>
                <a:spcPts val="15"/>
              </a:spcBef>
            </a:pPr>
            <a:r>
              <a:rPr lang="ru-RU" sz="1600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теоретических</a:t>
            </a:r>
            <a:r>
              <a:rPr lang="ru-RU" sz="1600" spc="-6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основ</a:t>
            </a:r>
            <a:r>
              <a:rPr lang="ru-RU" sz="1600" spc="-7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lang="ru-RU" sz="1600" spc="-5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1600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менеджмента</a:t>
            </a:r>
            <a:r>
              <a:rPr lang="ru-RU" sz="1600" spc="-3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1600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физической</a:t>
            </a:r>
            <a:r>
              <a:rPr lang="ru-RU" sz="1600" spc="-5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1600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культуры</a:t>
            </a:r>
            <a:r>
              <a:rPr lang="ru-RU" sz="1600" spc="-5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1600" spc="-50" dirty="0" smtClean="0">
                <a:solidFill>
                  <a:srgbClr val="FFFFFF"/>
                </a:solidFill>
                <a:latin typeface="Times New Roman"/>
                <a:cs typeface="Times New Roman"/>
              </a:rPr>
              <a:t>и </a:t>
            </a:r>
            <a:r>
              <a:rPr lang="ru-RU" sz="16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туризма</a:t>
            </a:r>
            <a:r>
              <a:rPr lang="ru-RU" sz="1600" spc="-5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Института</a:t>
            </a:r>
            <a:r>
              <a:rPr lang="ru-RU" sz="1600" spc="-4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физической</a:t>
            </a:r>
            <a:r>
              <a:rPr lang="ru-RU" sz="1600" spc="-6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культуры,</a:t>
            </a:r>
            <a:r>
              <a:rPr lang="ru-RU" sz="1600" spc="-4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спорта</a:t>
            </a:r>
            <a:r>
              <a:rPr lang="ru-RU" sz="1600" spc="-7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lang="ru-RU" sz="1600" spc="-5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1600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туризма </a:t>
            </a:r>
            <a:r>
              <a:rPr lang="ru-RU" sz="16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ФГАОУ</a:t>
            </a:r>
            <a:r>
              <a:rPr lang="ru-RU" sz="1600" spc="-7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ВО</a:t>
            </a:r>
            <a:r>
              <a:rPr lang="ru-RU" sz="1600" spc="-5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«Сибирский</a:t>
            </a:r>
            <a:r>
              <a:rPr lang="ru-RU" sz="1600" spc="-5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федеральный</a:t>
            </a:r>
            <a:r>
              <a:rPr lang="ru-RU" sz="1600" spc="-4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1600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университет»</a:t>
            </a:r>
            <a:endParaRPr lang="ru-RU" sz="16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29378" y="762000"/>
            <a:ext cx="5274691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r>
              <a:rPr lang="ru-RU" sz="1600" dirty="0">
                <a:latin typeface="+mj-lt"/>
              </a:rPr>
              <a:t>Стаж научно-педагогической </a:t>
            </a:r>
            <a:r>
              <a:rPr lang="ru-RU" sz="1600" dirty="0" smtClean="0">
                <a:latin typeface="+mj-lt"/>
              </a:rPr>
              <a:t>работы – 50 лет</a:t>
            </a:r>
            <a:r>
              <a:rPr lang="ru-RU" sz="1600" b="1" dirty="0" smtClean="0">
                <a:latin typeface="+mj-lt"/>
              </a:rPr>
              <a:t>.</a:t>
            </a:r>
            <a:endParaRPr lang="ru-RU" sz="1600" dirty="0">
              <a:latin typeface="+mj-l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93847" y="1204780"/>
            <a:ext cx="5745752" cy="26494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5405" algn="ctr">
              <a:lnSpc>
                <a:spcPct val="100000"/>
              </a:lnSpc>
              <a:spcBef>
                <a:spcPts val="484"/>
              </a:spcBef>
              <a:spcAft>
                <a:spcPts val="400"/>
              </a:spcAft>
            </a:pPr>
            <a:r>
              <a:rPr sz="2000" b="1" spc="-10" dirty="0" err="1" smtClean="0">
                <a:latin typeface="Calibri"/>
                <a:cs typeface="Calibri"/>
              </a:rPr>
              <a:t>Преподаваемые</a:t>
            </a:r>
            <a:r>
              <a:rPr sz="2000" b="1" dirty="0" smtClean="0">
                <a:latin typeface="Calibri"/>
                <a:cs typeface="Calibri"/>
              </a:rPr>
              <a:t> </a:t>
            </a:r>
            <a:r>
              <a:rPr sz="2000" b="1" spc="-10" dirty="0" err="1">
                <a:latin typeface="Calibri"/>
                <a:cs typeface="Calibri"/>
              </a:rPr>
              <a:t>дисциплины</a:t>
            </a:r>
            <a:r>
              <a:rPr sz="2000" b="1" spc="-10" dirty="0" smtClean="0">
                <a:latin typeface="Calibri"/>
                <a:cs typeface="Calibri"/>
              </a:rPr>
              <a:t>:</a:t>
            </a:r>
            <a:endParaRPr lang="ru-RU" sz="2000" dirty="0">
              <a:latin typeface="Calibri"/>
              <a:cs typeface="Calibri"/>
            </a:endParaRPr>
          </a:p>
          <a:p>
            <a:pPr marL="285750" lvl="0" indent="-285750">
              <a:buFontTx/>
              <a:buChar char="-"/>
            </a:pPr>
            <a:r>
              <a:rPr lang="ru-RU" sz="1600" dirty="0" smtClean="0">
                <a:latin typeface="+mj-lt"/>
              </a:rPr>
              <a:t>Педагогика </a:t>
            </a:r>
            <a:r>
              <a:rPr lang="ru-RU" sz="1600" dirty="0">
                <a:latin typeface="+mj-lt"/>
              </a:rPr>
              <a:t>физической </a:t>
            </a:r>
            <a:r>
              <a:rPr lang="ru-RU" sz="1600" dirty="0" smtClean="0">
                <a:latin typeface="+mj-lt"/>
              </a:rPr>
              <a:t>культуры</a:t>
            </a:r>
          </a:p>
          <a:p>
            <a:pPr marL="285750" lvl="0" indent="-285750">
              <a:buFontTx/>
              <a:buChar char="-"/>
            </a:pPr>
            <a:r>
              <a:rPr lang="ru-RU" sz="1600" dirty="0" smtClean="0">
                <a:latin typeface="+mj-lt"/>
              </a:rPr>
              <a:t>Педагогика </a:t>
            </a:r>
            <a:r>
              <a:rPr lang="ru-RU" sz="1600" dirty="0">
                <a:latin typeface="+mj-lt"/>
              </a:rPr>
              <a:t>рекреации и </a:t>
            </a:r>
            <a:r>
              <a:rPr lang="ru-RU" sz="1600" dirty="0" smtClean="0">
                <a:latin typeface="+mj-lt"/>
              </a:rPr>
              <a:t>туризма</a:t>
            </a:r>
          </a:p>
          <a:p>
            <a:pPr marL="285750" lvl="0" indent="-285750">
              <a:buFontTx/>
              <a:buChar char="-"/>
            </a:pPr>
            <a:r>
              <a:rPr lang="ru-RU" sz="1600" dirty="0" smtClean="0">
                <a:latin typeface="+mj-lt"/>
              </a:rPr>
              <a:t>Спортивно-оздоровительный </a:t>
            </a:r>
            <a:r>
              <a:rPr lang="ru-RU" sz="1600" dirty="0">
                <a:latin typeface="+mj-lt"/>
              </a:rPr>
              <a:t>туризм для лиц с отклонениями в состоянии </a:t>
            </a:r>
            <a:r>
              <a:rPr lang="ru-RU" sz="1600" dirty="0" smtClean="0">
                <a:latin typeface="+mj-lt"/>
              </a:rPr>
              <a:t>здоровья</a:t>
            </a:r>
          </a:p>
          <a:p>
            <a:pPr marL="285750" lvl="0" indent="-285750">
              <a:buFontTx/>
              <a:buChar char="-"/>
            </a:pPr>
            <a:r>
              <a:rPr lang="ru-RU" sz="1600" dirty="0" smtClean="0">
                <a:latin typeface="+mj-lt"/>
              </a:rPr>
              <a:t>Организация рекреационных мероприятий </a:t>
            </a:r>
            <a:r>
              <a:rPr lang="ru-RU" sz="1600" dirty="0">
                <a:latin typeface="+mj-lt"/>
              </a:rPr>
              <a:t>для лиц с </a:t>
            </a:r>
            <a:r>
              <a:rPr lang="ru-RU" sz="1600" dirty="0" smtClean="0">
                <a:latin typeface="+mj-lt"/>
              </a:rPr>
              <a:t>ограниченными возможностями здоровья</a:t>
            </a:r>
          </a:p>
          <a:p>
            <a:pPr marL="285750" lvl="0" indent="-285750">
              <a:buFontTx/>
              <a:buChar char="-"/>
            </a:pPr>
            <a:r>
              <a:rPr lang="ru-RU" sz="1600" dirty="0" smtClean="0">
                <a:latin typeface="+mj-lt"/>
              </a:rPr>
              <a:t>Педагогическая </a:t>
            </a:r>
            <a:r>
              <a:rPr lang="ru-RU" sz="1600" dirty="0">
                <a:latin typeface="+mj-lt"/>
              </a:rPr>
              <a:t>практика</a:t>
            </a:r>
          </a:p>
          <a:p>
            <a:pPr marL="342900" marR="65405" indent="-342900" algn="l">
              <a:lnSpc>
                <a:spcPct val="100000"/>
              </a:lnSpc>
              <a:buFontTx/>
              <a:buChar char="-"/>
            </a:pPr>
            <a:endParaRPr lang="ru-RU" sz="1600" b="1" dirty="0">
              <a:latin typeface="+mj-lt"/>
              <a:cs typeface="Calibri"/>
            </a:endParaRPr>
          </a:p>
          <a:p>
            <a:pPr marR="65405" algn="l">
              <a:lnSpc>
                <a:spcPct val="100000"/>
              </a:lnSpc>
            </a:pPr>
            <a:r>
              <a:rPr lang="ru-RU" sz="2000" b="1" dirty="0" smtClean="0">
                <a:latin typeface="Calibri"/>
                <a:cs typeface="Calibri"/>
              </a:rPr>
              <a:t>                  </a:t>
            </a:r>
            <a:r>
              <a:rPr sz="2000" b="1" dirty="0" err="1" smtClean="0">
                <a:latin typeface="Calibri"/>
                <a:cs typeface="Calibri"/>
              </a:rPr>
              <a:t>Повышение</a:t>
            </a:r>
            <a:r>
              <a:rPr sz="2000" b="1" spc="-75" dirty="0" smtClean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квалификации: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93847" y="4038599"/>
            <a:ext cx="5892291" cy="222817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5750" lvl="1" indent="-285750">
              <a:buFontTx/>
              <a:buChar char="-"/>
            </a:pPr>
            <a:r>
              <a:rPr lang="ru-RU" sz="1600" dirty="0" smtClean="0">
                <a:latin typeface="+mj-lt"/>
              </a:rPr>
              <a:t>НОЦ </a:t>
            </a:r>
            <a:r>
              <a:rPr lang="ru-RU" sz="1600" dirty="0">
                <a:latin typeface="+mj-lt"/>
              </a:rPr>
              <a:t>«Особенности </a:t>
            </a:r>
            <a:r>
              <a:rPr lang="ru-RU" sz="1600" dirty="0" smtClean="0">
                <a:latin typeface="+mj-lt"/>
              </a:rPr>
              <a:t>организации образовательной </a:t>
            </a:r>
            <a:r>
              <a:rPr lang="ru-RU" sz="1600" dirty="0">
                <a:latin typeface="+mj-lt"/>
              </a:rPr>
              <a:t>деятельности учащихся с ограниченными возможностями здоровья…» 2022 </a:t>
            </a:r>
            <a:r>
              <a:rPr lang="ru-RU" sz="1600" dirty="0" smtClean="0">
                <a:latin typeface="+mj-lt"/>
              </a:rPr>
              <a:t>г.</a:t>
            </a:r>
          </a:p>
          <a:p>
            <a:pPr marL="285750" lvl="1" indent="-285750">
              <a:buFontTx/>
              <a:buChar char="-"/>
            </a:pPr>
            <a:r>
              <a:rPr lang="ru-RU" sz="1600" dirty="0" smtClean="0">
                <a:latin typeface="+mj-lt"/>
              </a:rPr>
              <a:t>СФУ </a:t>
            </a:r>
            <a:r>
              <a:rPr lang="ru-RU" sz="1600" dirty="0">
                <a:latin typeface="+mj-lt"/>
              </a:rPr>
              <a:t>Адаптивная физическая культура для детей с тяжелыми </a:t>
            </a:r>
            <a:r>
              <a:rPr lang="ru-RU" sz="1600" dirty="0" smtClean="0">
                <a:latin typeface="+mj-lt"/>
              </a:rPr>
              <a:t>множественными нарушениями </a:t>
            </a:r>
            <a:r>
              <a:rPr lang="ru-RU" sz="1600" dirty="0">
                <a:latin typeface="+mj-lt"/>
              </a:rPr>
              <a:t>развития в условиях введения обновлённых ФГОС 2022 </a:t>
            </a:r>
            <a:r>
              <a:rPr lang="ru-RU" sz="1600" dirty="0" smtClean="0">
                <a:latin typeface="+mj-lt"/>
              </a:rPr>
              <a:t>г.</a:t>
            </a:r>
          </a:p>
          <a:p>
            <a:pPr marL="285750" lvl="1" indent="-285750">
              <a:buFontTx/>
              <a:buChar char="-"/>
            </a:pPr>
            <a:r>
              <a:rPr lang="ru-RU" sz="1600" dirty="0" smtClean="0">
                <a:latin typeface="+mj-lt"/>
              </a:rPr>
              <a:t>НОЦ </a:t>
            </a:r>
            <a:r>
              <a:rPr lang="ru-RU" sz="1600" dirty="0">
                <a:latin typeface="+mj-lt"/>
              </a:rPr>
              <a:t>Организация занятий по </a:t>
            </a:r>
            <a:r>
              <a:rPr lang="ru-RU" sz="1600" dirty="0" smtClean="0">
                <a:latin typeface="+mj-lt"/>
              </a:rPr>
              <a:t>физической культуре и спортивной </a:t>
            </a:r>
            <a:r>
              <a:rPr lang="ru-RU" sz="1600" dirty="0">
                <a:latin typeface="+mj-lt"/>
              </a:rPr>
              <a:t>тренировки в вузе как основа </a:t>
            </a:r>
            <a:r>
              <a:rPr lang="ru-RU" sz="1600" dirty="0" smtClean="0">
                <a:latin typeface="+mj-lt"/>
              </a:rPr>
              <a:t>развития студенческого </a:t>
            </a:r>
            <a:r>
              <a:rPr lang="ru-RU" sz="1600" dirty="0">
                <a:latin typeface="+mj-lt"/>
              </a:rPr>
              <a:t>спорта 2021 г.</a:t>
            </a:r>
          </a:p>
        </p:txBody>
      </p:sp>
      <p:pic>
        <p:nvPicPr>
          <p:cNvPr id="12" name="Image 19" descr="C:\Documents and Settings\user\Рабочий стол\КАФЕДРА\КАФЕДРА ТОиМФКиТ\СТЕНД кафедры\фото преп\архипова.jpg"/>
          <p:cNvPicPr/>
          <p:nvPr/>
        </p:nvPicPr>
        <p:blipFill>
          <a:blip r:embed="rId2"/>
          <a:stretch/>
        </p:blipFill>
        <p:spPr>
          <a:xfrm>
            <a:off x="1758150" y="603311"/>
            <a:ext cx="2737650" cy="3811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606026" y="0"/>
            <a:ext cx="2586355" cy="6858000"/>
            <a:chOff x="9606026" y="0"/>
            <a:chExt cx="2586355" cy="6858000"/>
          </a:xfrm>
        </p:grpSpPr>
        <p:sp>
          <p:nvSpPr>
            <p:cNvPr id="3" name="object 3"/>
            <p:cNvSpPr/>
            <p:nvPr/>
          </p:nvSpPr>
          <p:spPr>
            <a:xfrm>
              <a:off x="9606026" y="0"/>
              <a:ext cx="2586355" cy="6858000"/>
            </a:xfrm>
            <a:custGeom>
              <a:avLst/>
              <a:gdLst/>
              <a:ahLst/>
              <a:cxnLst/>
              <a:rect l="l" t="t" r="r" b="b"/>
              <a:pathLst>
                <a:path w="2586354" h="6858000">
                  <a:moveTo>
                    <a:pt x="0" y="0"/>
                  </a:moveTo>
                  <a:lnTo>
                    <a:pt x="0" y="6858000"/>
                  </a:lnTo>
                  <a:lnTo>
                    <a:pt x="2585974" y="6858000"/>
                  </a:lnTo>
                  <a:lnTo>
                    <a:pt x="25859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2C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/>
            <a:stretch/>
          </p:blipFill>
          <p:spPr>
            <a:xfrm>
              <a:off x="9793224" y="188937"/>
              <a:ext cx="2398776" cy="58500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xfrm>
            <a:off x="909929" y="1905000"/>
            <a:ext cx="8696097" cy="1586973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342900" lvl="0" indent="-342900">
              <a:buFontTx/>
              <a:buChar char="-"/>
            </a:pPr>
            <a:r>
              <a:rPr lang="ru-RU" dirty="0" smtClean="0"/>
              <a:t>Развитие </a:t>
            </a:r>
            <a:r>
              <a:rPr lang="ru-RU" dirty="0"/>
              <a:t>личности студента средствами физической культуры и </a:t>
            </a:r>
            <a:r>
              <a:rPr lang="ru-RU" dirty="0" smtClean="0"/>
              <a:t>спорта</a:t>
            </a:r>
          </a:p>
          <a:p>
            <a:pPr marL="342900" lvl="0" indent="-342900">
              <a:buFontTx/>
              <a:buChar char="-"/>
            </a:pPr>
            <a:r>
              <a:rPr lang="ru-RU" dirty="0" err="1" smtClean="0"/>
              <a:t>Здоровьесберегающая</a:t>
            </a:r>
            <a:r>
              <a:rPr lang="ru-RU" dirty="0" smtClean="0"/>
              <a:t> </a:t>
            </a:r>
            <a:r>
              <a:rPr lang="ru-RU" dirty="0"/>
              <a:t>деятельность </a:t>
            </a:r>
            <a:r>
              <a:rPr lang="ru-RU" dirty="0" smtClean="0"/>
              <a:t>человека</a:t>
            </a:r>
          </a:p>
          <a:p>
            <a:pPr marL="342900" lvl="0" indent="-342900">
              <a:buFontTx/>
              <a:buChar char="-"/>
            </a:pPr>
            <a:r>
              <a:rPr lang="ru-RU" dirty="0" smtClean="0"/>
              <a:t>Основные </a:t>
            </a:r>
            <a:r>
              <a:rPr lang="ru-RU" dirty="0"/>
              <a:t>направления подготовки </a:t>
            </a:r>
            <a:r>
              <a:rPr lang="ru-RU" dirty="0" smtClean="0"/>
              <a:t>волейболистов</a:t>
            </a:r>
          </a:p>
          <a:p>
            <a:pPr marL="342900" lvl="0" indent="-342900">
              <a:buFontTx/>
              <a:buChar char="-"/>
            </a:pPr>
            <a:r>
              <a:rPr lang="ru-RU" dirty="0" smtClean="0"/>
              <a:t>Воспитательные </a:t>
            </a:r>
            <a:r>
              <a:rPr lang="ru-RU" dirty="0"/>
              <a:t>аспекты деятельности спортивного </a:t>
            </a:r>
            <a:r>
              <a:rPr lang="ru-RU" dirty="0" smtClean="0"/>
              <a:t>педагога</a:t>
            </a:r>
            <a:endParaRPr lang="ru-RU" dirty="0"/>
          </a:p>
          <a:p>
            <a:pPr lvl="0"/>
            <a:endParaRPr lang="ru-RU" dirty="0"/>
          </a:p>
        </p:txBody>
      </p:sp>
      <p:sp>
        <p:nvSpPr>
          <p:cNvPr id="7" name="object 5"/>
          <p:cNvSpPr txBox="1"/>
          <p:nvPr/>
        </p:nvSpPr>
        <p:spPr>
          <a:xfrm>
            <a:off x="909929" y="1143000"/>
            <a:ext cx="3875404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ru-RU" sz="3200" b="0" spc="-25" dirty="0" smtClean="0">
                <a:solidFill>
                  <a:srgbClr val="EF5222"/>
                </a:solidFill>
                <a:latin typeface="Calibri Light"/>
                <a:cs typeface="Calibri Light"/>
              </a:rPr>
              <a:t>Научные</a:t>
            </a:r>
            <a:r>
              <a:rPr lang="ru-RU" sz="3200" b="0" spc="-145" dirty="0" smtClean="0">
                <a:solidFill>
                  <a:srgbClr val="EF5222"/>
                </a:solidFill>
                <a:latin typeface="Calibri Light"/>
                <a:cs typeface="Calibri Light"/>
              </a:rPr>
              <a:t> </a:t>
            </a:r>
            <a:r>
              <a:rPr lang="ru-RU" sz="3200" b="0" spc="-20" dirty="0" smtClean="0">
                <a:solidFill>
                  <a:srgbClr val="EF5222"/>
                </a:solidFill>
                <a:latin typeface="Calibri Light"/>
                <a:cs typeface="Calibri Light"/>
              </a:rPr>
              <a:t>направления:</a:t>
            </a:r>
            <a:endParaRPr lang="ru-RU" sz="3200" dirty="0">
              <a:latin typeface="Calibri Light"/>
              <a:cs typeface="Calibri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-2032"/>
            <a:ext cx="6096000" cy="6860540"/>
          </a:xfrm>
          <a:custGeom>
            <a:avLst/>
            <a:gdLst/>
            <a:ahLst/>
            <a:cxnLst/>
            <a:rect l="l" t="t" r="r" b="b"/>
            <a:pathLst>
              <a:path w="6096000" h="6860540">
                <a:moveTo>
                  <a:pt x="6096000" y="0"/>
                </a:moveTo>
                <a:lnTo>
                  <a:pt x="0" y="0"/>
                </a:lnTo>
                <a:lnTo>
                  <a:pt x="0" y="6860032"/>
                </a:lnTo>
                <a:lnTo>
                  <a:pt x="6096000" y="6860032"/>
                </a:lnTo>
                <a:lnTo>
                  <a:pt x="6096000" y="0"/>
                </a:lnTo>
                <a:close/>
              </a:path>
            </a:pathLst>
          </a:custGeom>
          <a:solidFill>
            <a:srgbClr val="1B33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614042" y="4438015"/>
            <a:ext cx="3567558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b="1" dirty="0" err="1" smtClean="0">
                <a:solidFill>
                  <a:schemeClr val="bg1"/>
                </a:solidFill>
                <a:latin typeface="+mj-lt"/>
                <a:cs typeface="Calibri"/>
              </a:rPr>
              <a:t>Лочехин</a:t>
            </a:r>
            <a:r>
              <a:rPr lang="ru-RU" b="1" dirty="0" smtClean="0">
                <a:solidFill>
                  <a:schemeClr val="bg1"/>
                </a:solidFill>
                <a:latin typeface="+mj-lt"/>
                <a:cs typeface="Calibri"/>
              </a:rPr>
              <a:t> Александр Валерьевич</a:t>
            </a:r>
            <a:endParaRPr sz="1800" b="1" dirty="0">
              <a:solidFill>
                <a:schemeClr val="bg1"/>
              </a:solidFill>
              <a:latin typeface="+mj-lt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47800" y="5036253"/>
            <a:ext cx="4386745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70585" marR="5080" indent="-55244" algn="r">
              <a:lnSpc>
                <a:spcPct val="100000"/>
              </a:lnSpc>
              <a:spcBef>
                <a:spcPts val="95"/>
              </a:spcBef>
            </a:pPr>
            <a:r>
              <a:rPr lang="ru-RU" sz="1600" dirty="0" smtClean="0">
                <a:solidFill>
                  <a:srgbClr val="FFFFFF"/>
                </a:solidFill>
                <a:latin typeface="Calibri"/>
                <a:cs typeface="Calibri"/>
              </a:rPr>
              <a:t>доцент</a:t>
            </a:r>
            <a:r>
              <a:rPr sz="1600" spc="-8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кафедры</a:t>
            </a:r>
            <a:r>
              <a:rPr sz="16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теоретических</a:t>
            </a:r>
            <a:r>
              <a:rPr sz="1600" spc="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основ</a:t>
            </a:r>
            <a:endParaRPr sz="1600" dirty="0">
              <a:latin typeface="Calibri"/>
              <a:cs typeface="Calibri"/>
            </a:endParaRPr>
          </a:p>
          <a:p>
            <a:pPr marR="5715" algn="r">
              <a:lnSpc>
                <a:spcPct val="100000"/>
              </a:lnSpc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менеджмента</a:t>
            </a:r>
            <a:r>
              <a:rPr sz="16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физической</a:t>
            </a:r>
            <a:r>
              <a:rPr sz="16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культуры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и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туризма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53200" y="222855"/>
            <a:ext cx="4322319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chemeClr val="tx1"/>
                </a:solidFill>
                <a:latin typeface="+mj-lt"/>
                <a:cs typeface="Calibri"/>
              </a:rPr>
              <a:t>Стаж</a:t>
            </a:r>
            <a:r>
              <a:rPr sz="1600" spc="-40" dirty="0">
                <a:solidFill>
                  <a:schemeClr val="tx1"/>
                </a:solidFill>
                <a:latin typeface="+mj-lt"/>
                <a:cs typeface="Calibri"/>
              </a:rPr>
              <a:t> </a:t>
            </a:r>
            <a:r>
              <a:rPr sz="1600" spc="-10" dirty="0">
                <a:solidFill>
                  <a:schemeClr val="tx1"/>
                </a:solidFill>
                <a:latin typeface="+mj-lt"/>
                <a:cs typeface="Calibri"/>
              </a:rPr>
              <a:t>научно-педагогической</a:t>
            </a:r>
            <a:r>
              <a:rPr sz="1600" spc="15" dirty="0">
                <a:solidFill>
                  <a:schemeClr val="tx1"/>
                </a:solidFill>
                <a:latin typeface="+mj-lt"/>
                <a:cs typeface="Calibri"/>
              </a:rPr>
              <a:t> </a:t>
            </a:r>
            <a:r>
              <a:rPr sz="1600" dirty="0">
                <a:solidFill>
                  <a:schemeClr val="tx1"/>
                </a:solidFill>
                <a:latin typeface="+mj-lt"/>
                <a:cs typeface="Calibri"/>
              </a:rPr>
              <a:t>работы</a:t>
            </a:r>
            <a:r>
              <a:rPr sz="1600" spc="-15" dirty="0">
                <a:solidFill>
                  <a:schemeClr val="tx1"/>
                </a:solidFill>
                <a:latin typeface="+mj-lt"/>
                <a:cs typeface="Calibri"/>
              </a:rPr>
              <a:t> </a:t>
            </a:r>
            <a:r>
              <a:rPr sz="1600" dirty="0">
                <a:solidFill>
                  <a:schemeClr val="tx1"/>
                </a:solidFill>
                <a:latin typeface="+mj-lt"/>
                <a:cs typeface="Calibri"/>
              </a:rPr>
              <a:t>–</a:t>
            </a:r>
            <a:r>
              <a:rPr sz="1600" spc="-25" dirty="0">
                <a:solidFill>
                  <a:schemeClr val="tx1"/>
                </a:solidFill>
                <a:latin typeface="+mj-lt"/>
                <a:cs typeface="Calibri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+mj-lt"/>
                <a:cs typeface="Calibri"/>
              </a:rPr>
              <a:t>17 лет</a:t>
            </a:r>
            <a:endParaRPr sz="1600" dirty="0">
              <a:solidFill>
                <a:schemeClr val="tx1"/>
              </a:solidFill>
              <a:latin typeface="+mj-lt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87758" y="685800"/>
            <a:ext cx="5706999" cy="420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5405" algn="ctr">
              <a:lnSpc>
                <a:spcPct val="100000"/>
              </a:lnSpc>
              <a:spcBef>
                <a:spcPts val="484"/>
              </a:spcBef>
              <a:spcAft>
                <a:spcPts val="400"/>
              </a:spcAft>
            </a:pPr>
            <a:r>
              <a:rPr sz="2000" b="1" spc="-10" dirty="0" err="1" smtClean="0">
                <a:latin typeface="Calibri"/>
                <a:cs typeface="Calibri"/>
              </a:rPr>
              <a:t>Преподаваемые</a:t>
            </a:r>
            <a:r>
              <a:rPr sz="2000" b="1" dirty="0" smtClean="0">
                <a:latin typeface="Calibri"/>
                <a:cs typeface="Calibri"/>
              </a:rPr>
              <a:t> </a:t>
            </a:r>
            <a:r>
              <a:rPr sz="2000" b="1" spc="-10" dirty="0" err="1">
                <a:latin typeface="Calibri"/>
                <a:cs typeface="Calibri"/>
              </a:rPr>
              <a:t>дисциплины</a:t>
            </a:r>
            <a:r>
              <a:rPr sz="2000" b="1" spc="-10" dirty="0" smtClean="0">
                <a:latin typeface="Calibri"/>
                <a:cs typeface="Calibri"/>
              </a:rPr>
              <a:t>:</a:t>
            </a:r>
            <a:endParaRPr lang="ru-RU" sz="2000" dirty="0">
              <a:latin typeface="Calibri"/>
              <a:cs typeface="Calibri"/>
            </a:endParaRPr>
          </a:p>
          <a:p>
            <a:pPr marL="285750" lvl="0" indent="-285750">
              <a:buFontTx/>
              <a:buChar char="-"/>
            </a:pPr>
            <a:r>
              <a:rPr lang="ru-RU" sz="1600" dirty="0" smtClean="0">
                <a:latin typeface="+mj-lt"/>
              </a:rPr>
              <a:t>Теория </a:t>
            </a:r>
            <a:r>
              <a:rPr lang="ru-RU" sz="1600" dirty="0">
                <a:latin typeface="+mj-lt"/>
              </a:rPr>
              <a:t>и методика </a:t>
            </a:r>
            <a:r>
              <a:rPr lang="ru-RU" sz="1600" dirty="0" smtClean="0">
                <a:latin typeface="+mj-lt"/>
              </a:rPr>
              <a:t>спортивного туризма</a:t>
            </a:r>
          </a:p>
          <a:p>
            <a:pPr marL="285750" lvl="0" indent="-285750">
              <a:buFontTx/>
              <a:buChar char="-"/>
            </a:pPr>
            <a:r>
              <a:rPr lang="ru-RU" sz="1600" dirty="0" smtClean="0">
                <a:latin typeface="+mj-lt"/>
              </a:rPr>
              <a:t>Совершенствование профессионального мастерства</a:t>
            </a:r>
          </a:p>
          <a:p>
            <a:pPr marL="285750" lvl="0" indent="-285750">
              <a:buFontTx/>
              <a:buChar char="-"/>
            </a:pPr>
            <a:r>
              <a:rPr lang="ru-RU" sz="1600" dirty="0" smtClean="0">
                <a:latin typeface="+mj-lt"/>
              </a:rPr>
              <a:t>Основы </a:t>
            </a:r>
            <a:r>
              <a:rPr lang="ru-RU" sz="1600" dirty="0">
                <a:latin typeface="+mj-lt"/>
              </a:rPr>
              <a:t>спортивно-оздоровительного </a:t>
            </a:r>
            <a:r>
              <a:rPr lang="ru-RU" sz="1600" dirty="0" smtClean="0">
                <a:latin typeface="+mj-lt"/>
              </a:rPr>
              <a:t>туризма</a:t>
            </a:r>
            <a:endParaRPr lang="ru-RU" sz="1600" dirty="0">
              <a:latin typeface="+mj-lt"/>
            </a:endParaRPr>
          </a:p>
          <a:p>
            <a:pPr marL="285750" lvl="0" indent="-285750">
              <a:buFontTx/>
              <a:buChar char="-"/>
            </a:pPr>
            <a:endParaRPr lang="ru-RU" sz="1600" dirty="0">
              <a:latin typeface="+mj-lt"/>
            </a:endParaRPr>
          </a:p>
          <a:p>
            <a:pPr marR="65405" algn="l">
              <a:lnSpc>
                <a:spcPct val="100000"/>
              </a:lnSpc>
              <a:spcAft>
                <a:spcPts val="600"/>
              </a:spcAft>
            </a:pPr>
            <a:r>
              <a:rPr lang="ru-RU" sz="2000" b="1" dirty="0" smtClean="0">
                <a:latin typeface="Calibri"/>
                <a:cs typeface="Calibri"/>
              </a:rPr>
              <a:t>                  </a:t>
            </a:r>
            <a:r>
              <a:rPr sz="2000" b="1" dirty="0" err="1" smtClean="0">
                <a:latin typeface="Calibri"/>
                <a:cs typeface="Calibri"/>
              </a:rPr>
              <a:t>Повышение</a:t>
            </a:r>
            <a:r>
              <a:rPr sz="2000" b="1" spc="-75" dirty="0" smtClean="0">
                <a:latin typeface="Calibri"/>
                <a:cs typeface="Calibri"/>
              </a:rPr>
              <a:t> </a:t>
            </a:r>
            <a:r>
              <a:rPr sz="2000" b="1" spc="-10" dirty="0" err="1">
                <a:latin typeface="Calibri"/>
                <a:cs typeface="Calibri"/>
              </a:rPr>
              <a:t>квалификации</a:t>
            </a:r>
            <a:r>
              <a:rPr sz="2000" b="1" spc="-10" dirty="0" smtClean="0">
                <a:latin typeface="Calibri"/>
                <a:cs typeface="Calibri"/>
              </a:rPr>
              <a:t>:</a:t>
            </a:r>
            <a:endParaRPr lang="ru-RU" sz="2000" b="1" spc="-10" dirty="0" smtClean="0">
              <a:latin typeface="Calibri"/>
              <a:cs typeface="Calibri"/>
            </a:endParaRPr>
          </a:p>
          <a:p>
            <a:pPr marL="285750" lvl="1" indent="-285750">
              <a:buFontTx/>
              <a:buChar char="-"/>
            </a:pPr>
            <a:r>
              <a:rPr lang="ru-RU" sz="1600" dirty="0" smtClean="0">
                <a:latin typeface="+mj-lt"/>
              </a:rPr>
              <a:t>Программа </a:t>
            </a:r>
            <a:r>
              <a:rPr lang="ru-RU" sz="1600" dirty="0">
                <a:latin typeface="+mj-lt"/>
              </a:rPr>
              <a:t>профессиональной переподготовки "Менеджмент туризма и гостеприимства" </a:t>
            </a:r>
            <a:r>
              <a:rPr lang="ru-RU" sz="1600" dirty="0" smtClean="0">
                <a:latin typeface="+mj-lt"/>
              </a:rPr>
              <a:t>- Российская </a:t>
            </a:r>
            <a:r>
              <a:rPr lang="ru-RU" sz="1600" dirty="0">
                <a:latin typeface="+mj-lt"/>
              </a:rPr>
              <a:t>международная академия туризма, </a:t>
            </a:r>
            <a:r>
              <a:rPr lang="ru-RU" sz="1600" dirty="0" err="1" smtClean="0">
                <a:latin typeface="+mj-lt"/>
              </a:rPr>
              <a:t>г.Химки</a:t>
            </a:r>
            <a:endParaRPr lang="ru-RU" sz="1600" dirty="0" smtClean="0">
              <a:latin typeface="+mj-lt"/>
            </a:endParaRPr>
          </a:p>
          <a:p>
            <a:pPr marL="285750" lvl="1" indent="-285750">
              <a:buFontTx/>
              <a:buChar char="-"/>
            </a:pPr>
            <a:r>
              <a:rPr lang="ru-RU" sz="1600" dirty="0" smtClean="0">
                <a:latin typeface="+mj-lt"/>
              </a:rPr>
              <a:t>Эксперт </a:t>
            </a:r>
            <a:r>
              <a:rPr lang="ru-RU" sz="1600" dirty="0">
                <a:latin typeface="+mj-lt"/>
              </a:rPr>
              <a:t>демонстрационного экзамена по стандартам WORLDSKILLS (компетенция Туризм) - Академия </a:t>
            </a:r>
            <a:r>
              <a:rPr lang="ru-RU" sz="1600" dirty="0" err="1">
                <a:latin typeface="+mj-lt"/>
              </a:rPr>
              <a:t>Ворлдскиллс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smtClean="0">
                <a:latin typeface="+mj-lt"/>
              </a:rPr>
              <a:t>Россия</a:t>
            </a:r>
          </a:p>
          <a:p>
            <a:pPr marL="285750" lvl="1" indent="-285750">
              <a:buFontTx/>
              <a:buChar char="-"/>
            </a:pPr>
            <a:r>
              <a:rPr lang="ru-RU" sz="1600" dirty="0" smtClean="0">
                <a:latin typeface="+mj-lt"/>
              </a:rPr>
              <a:t>Инструктор </a:t>
            </a:r>
            <a:r>
              <a:rPr lang="ru-RU" sz="1600" dirty="0">
                <a:latin typeface="+mj-lt"/>
              </a:rPr>
              <a:t>спортивного туризма - Красноярская краевая федерация спортивного </a:t>
            </a:r>
            <a:r>
              <a:rPr lang="ru-RU" sz="1600" dirty="0" smtClean="0">
                <a:latin typeface="+mj-lt"/>
              </a:rPr>
              <a:t>туризма</a:t>
            </a:r>
          </a:p>
          <a:p>
            <a:pPr marL="285750" lvl="1" indent="-285750">
              <a:buFontTx/>
              <a:buChar char="-"/>
            </a:pPr>
            <a:r>
              <a:rPr lang="ru-RU" sz="1600" dirty="0" smtClean="0">
                <a:latin typeface="+mj-lt"/>
              </a:rPr>
              <a:t>Геоинформационные </a:t>
            </a:r>
            <a:r>
              <a:rPr lang="ru-RU" sz="1600" dirty="0">
                <a:latin typeface="+mj-lt"/>
              </a:rPr>
              <a:t>сервисы для сферы туризма</a:t>
            </a:r>
          </a:p>
          <a:p>
            <a:pPr marR="65405" algn="l">
              <a:lnSpc>
                <a:spcPct val="100000"/>
              </a:lnSpc>
            </a:pPr>
            <a:endParaRPr sz="1600" dirty="0">
              <a:latin typeface="+mj-lt"/>
              <a:cs typeface="Calibri"/>
            </a:endParaRPr>
          </a:p>
        </p:txBody>
      </p:sp>
      <p:pic>
        <p:nvPicPr>
          <p:cNvPr id="10" name="Image 40"/>
          <p:cNvPicPr/>
          <p:nvPr/>
        </p:nvPicPr>
        <p:blipFill>
          <a:blip r:embed="rId2"/>
          <a:stretch/>
        </p:blipFill>
        <p:spPr>
          <a:xfrm>
            <a:off x="1251585" y="801565"/>
            <a:ext cx="3960495" cy="33127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606026" y="0"/>
            <a:ext cx="2586355" cy="6858000"/>
            <a:chOff x="9606026" y="0"/>
            <a:chExt cx="2586355" cy="6858000"/>
          </a:xfrm>
        </p:grpSpPr>
        <p:sp>
          <p:nvSpPr>
            <p:cNvPr id="3" name="object 3"/>
            <p:cNvSpPr/>
            <p:nvPr/>
          </p:nvSpPr>
          <p:spPr>
            <a:xfrm>
              <a:off x="9606026" y="0"/>
              <a:ext cx="2586355" cy="6858000"/>
            </a:xfrm>
            <a:custGeom>
              <a:avLst/>
              <a:gdLst/>
              <a:ahLst/>
              <a:cxnLst/>
              <a:rect l="l" t="t" r="r" b="b"/>
              <a:pathLst>
                <a:path w="2586354" h="6858000">
                  <a:moveTo>
                    <a:pt x="0" y="0"/>
                  </a:moveTo>
                  <a:lnTo>
                    <a:pt x="0" y="6858000"/>
                  </a:lnTo>
                  <a:lnTo>
                    <a:pt x="2585974" y="6858000"/>
                  </a:lnTo>
                  <a:lnTo>
                    <a:pt x="25859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2C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/>
            <a:stretch/>
          </p:blipFill>
          <p:spPr>
            <a:xfrm>
              <a:off x="9793224" y="188937"/>
              <a:ext cx="2398776" cy="58500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xfrm>
            <a:off x="909929" y="1905000"/>
            <a:ext cx="8696097" cy="1586973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lvl="0"/>
            <a:r>
              <a:rPr lang="ru-RU" dirty="0" smtClean="0"/>
              <a:t>- Активный </a:t>
            </a:r>
            <a:r>
              <a:rPr lang="ru-RU" dirty="0"/>
              <a:t>и спортивный туризм</a:t>
            </a:r>
          </a:p>
          <a:p>
            <a:pPr lvl="0"/>
            <a:r>
              <a:rPr lang="ru-RU" dirty="0" smtClean="0"/>
              <a:t>- Подготовка </a:t>
            </a:r>
            <a:r>
              <a:rPr lang="ru-RU" dirty="0"/>
              <a:t>туристских кадров</a:t>
            </a:r>
          </a:p>
          <a:p>
            <a:pPr lvl="0"/>
            <a:r>
              <a:rPr lang="ru-RU" dirty="0" smtClean="0"/>
              <a:t>- Рекреация </a:t>
            </a:r>
            <a:r>
              <a:rPr lang="ru-RU" dirty="0"/>
              <a:t>и адаптационные процессы.</a:t>
            </a:r>
          </a:p>
          <a:p>
            <a:pPr lvl="0"/>
            <a:r>
              <a:rPr lang="ru-RU" dirty="0" smtClean="0"/>
              <a:t>- Педагогика </a:t>
            </a:r>
            <a:r>
              <a:rPr lang="ru-RU" dirty="0"/>
              <a:t>приключений</a:t>
            </a:r>
          </a:p>
          <a:p>
            <a:pPr lvl="0"/>
            <a:endParaRPr lang="ru-RU" dirty="0"/>
          </a:p>
        </p:txBody>
      </p:sp>
      <p:sp>
        <p:nvSpPr>
          <p:cNvPr id="7" name="object 5"/>
          <p:cNvSpPr txBox="1"/>
          <p:nvPr/>
        </p:nvSpPr>
        <p:spPr>
          <a:xfrm>
            <a:off x="909929" y="1143000"/>
            <a:ext cx="3875404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ru-RU" sz="3200" b="0" spc="-25" dirty="0" smtClean="0">
                <a:solidFill>
                  <a:srgbClr val="EF5222"/>
                </a:solidFill>
                <a:latin typeface="Calibri Light"/>
                <a:cs typeface="Calibri Light"/>
              </a:rPr>
              <a:t>Научные</a:t>
            </a:r>
            <a:r>
              <a:rPr lang="ru-RU" sz="3200" b="0" spc="-145" dirty="0" smtClean="0">
                <a:solidFill>
                  <a:srgbClr val="EF5222"/>
                </a:solidFill>
                <a:latin typeface="Calibri Light"/>
                <a:cs typeface="Calibri Light"/>
              </a:rPr>
              <a:t> </a:t>
            </a:r>
            <a:r>
              <a:rPr lang="ru-RU" sz="3200" b="0" spc="-20" dirty="0" smtClean="0">
                <a:solidFill>
                  <a:srgbClr val="EF5222"/>
                </a:solidFill>
                <a:latin typeface="Calibri Light"/>
                <a:cs typeface="Calibri Light"/>
              </a:rPr>
              <a:t>направления:</a:t>
            </a:r>
            <a:endParaRPr lang="ru-RU" sz="3200" dirty="0">
              <a:latin typeface="Calibri Light"/>
              <a:cs typeface="Calibri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-2032"/>
            <a:ext cx="6096000" cy="6860540"/>
          </a:xfrm>
          <a:custGeom>
            <a:avLst/>
            <a:gdLst/>
            <a:ahLst/>
            <a:cxnLst/>
            <a:rect l="l" t="t" r="r" b="b"/>
            <a:pathLst>
              <a:path w="6096000" h="6860540">
                <a:moveTo>
                  <a:pt x="6096000" y="0"/>
                </a:moveTo>
                <a:lnTo>
                  <a:pt x="0" y="0"/>
                </a:lnTo>
                <a:lnTo>
                  <a:pt x="0" y="6860032"/>
                </a:lnTo>
                <a:lnTo>
                  <a:pt x="6096000" y="6860032"/>
                </a:lnTo>
                <a:lnTo>
                  <a:pt x="6096000" y="0"/>
                </a:lnTo>
                <a:close/>
              </a:path>
            </a:pathLst>
          </a:custGeom>
          <a:solidFill>
            <a:srgbClr val="1B33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600200" y="4233654"/>
            <a:ext cx="356755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b="1" dirty="0" smtClean="0">
                <a:solidFill>
                  <a:schemeClr val="bg1"/>
                </a:solidFill>
                <a:latin typeface="+mj-lt"/>
                <a:cs typeface="Calibri"/>
              </a:rPr>
              <a:t>Орлова-Перминова Ольга Евгеньевна</a:t>
            </a:r>
            <a:endParaRPr sz="1800" b="1" dirty="0">
              <a:solidFill>
                <a:schemeClr val="bg1"/>
              </a:solidFill>
              <a:latin typeface="+mj-lt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4400" y="4975544"/>
            <a:ext cx="4386745" cy="123354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5"/>
              </a:spcBef>
            </a:pPr>
            <a:r>
              <a:rPr lang="ru-RU" sz="16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Старший</a:t>
            </a:r>
            <a:r>
              <a:rPr lang="ru-RU" sz="1600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преподаватель</a:t>
            </a:r>
            <a:r>
              <a:rPr lang="ru-RU" sz="1600" spc="-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1600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кафедры</a:t>
            </a:r>
            <a:endParaRPr lang="ru-RU" sz="1600" dirty="0" smtClean="0">
              <a:latin typeface="Times New Roman"/>
              <a:cs typeface="Times New Roman"/>
            </a:endParaRPr>
          </a:p>
          <a:p>
            <a:pPr marL="12065" marR="5080" algn="ctr">
              <a:lnSpc>
                <a:spcPct val="99400"/>
              </a:lnSpc>
              <a:spcBef>
                <a:spcPts val="15"/>
              </a:spcBef>
            </a:pPr>
            <a:r>
              <a:rPr lang="ru-RU" sz="1600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теоретических</a:t>
            </a:r>
            <a:r>
              <a:rPr lang="ru-RU" sz="1600" spc="-6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основ</a:t>
            </a:r>
            <a:r>
              <a:rPr lang="ru-RU" sz="1600" spc="-7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lang="ru-RU" sz="1600" spc="-5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1600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менеджмента</a:t>
            </a:r>
            <a:r>
              <a:rPr lang="ru-RU" sz="1600" spc="-3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1600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физической</a:t>
            </a:r>
            <a:r>
              <a:rPr lang="ru-RU" sz="1600" spc="-5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1600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культуры</a:t>
            </a:r>
            <a:r>
              <a:rPr lang="ru-RU" sz="1600" spc="-5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1600" spc="-50" dirty="0" smtClean="0">
                <a:solidFill>
                  <a:srgbClr val="FFFFFF"/>
                </a:solidFill>
                <a:latin typeface="Times New Roman"/>
                <a:cs typeface="Times New Roman"/>
              </a:rPr>
              <a:t>и </a:t>
            </a:r>
            <a:r>
              <a:rPr lang="ru-RU" sz="16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туризма</a:t>
            </a:r>
            <a:r>
              <a:rPr lang="ru-RU" sz="1600" spc="-5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Института</a:t>
            </a:r>
            <a:r>
              <a:rPr lang="ru-RU" sz="1600" spc="-4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физической</a:t>
            </a:r>
            <a:r>
              <a:rPr lang="ru-RU" sz="1600" spc="-6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культуры,</a:t>
            </a:r>
            <a:r>
              <a:rPr lang="ru-RU" sz="1600" spc="-4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спорта</a:t>
            </a:r>
            <a:r>
              <a:rPr lang="ru-RU" sz="1600" spc="-7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lang="ru-RU" sz="1600" spc="-5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1600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туризма </a:t>
            </a:r>
            <a:r>
              <a:rPr lang="ru-RU" sz="16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ФГАОУ</a:t>
            </a:r>
            <a:r>
              <a:rPr lang="ru-RU" sz="1600" spc="-7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ВО</a:t>
            </a:r>
            <a:r>
              <a:rPr lang="ru-RU" sz="1600" spc="-5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«Сибирский</a:t>
            </a:r>
            <a:r>
              <a:rPr lang="ru-RU" sz="1600" spc="-5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федеральный</a:t>
            </a:r>
            <a:r>
              <a:rPr lang="ru-RU" sz="1600" spc="-4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1600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университет»</a:t>
            </a:r>
            <a:endParaRPr lang="ru-RU" sz="16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53200" y="222855"/>
            <a:ext cx="4322319" cy="5174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ru-RU" sz="1600" dirty="0">
                <a:latin typeface="+mj-lt"/>
              </a:rPr>
              <a:t>Стаж педагогической работы – 22 года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1600" dirty="0">
              <a:solidFill>
                <a:schemeClr val="tx1"/>
              </a:solidFill>
              <a:latin typeface="+mj-lt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87758" y="685800"/>
            <a:ext cx="5706999" cy="5434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5405" algn="ctr">
              <a:lnSpc>
                <a:spcPct val="100000"/>
              </a:lnSpc>
              <a:spcBef>
                <a:spcPts val="484"/>
              </a:spcBef>
              <a:spcAft>
                <a:spcPts val="400"/>
              </a:spcAft>
            </a:pPr>
            <a:r>
              <a:rPr sz="2000" b="1" spc="-10" dirty="0" err="1" smtClean="0">
                <a:latin typeface="Calibri"/>
                <a:cs typeface="Calibri"/>
              </a:rPr>
              <a:t>Преподаваемые</a:t>
            </a:r>
            <a:r>
              <a:rPr sz="2000" b="1" dirty="0" smtClean="0">
                <a:latin typeface="Calibri"/>
                <a:cs typeface="Calibri"/>
              </a:rPr>
              <a:t> </a:t>
            </a:r>
            <a:r>
              <a:rPr sz="2000" b="1" spc="-10" dirty="0" err="1">
                <a:latin typeface="Calibri"/>
                <a:cs typeface="Calibri"/>
              </a:rPr>
              <a:t>дисциплины</a:t>
            </a:r>
            <a:r>
              <a:rPr sz="2000" b="1" spc="-10" dirty="0" smtClean="0">
                <a:latin typeface="Calibri"/>
                <a:cs typeface="Calibri"/>
              </a:rPr>
              <a:t>:</a:t>
            </a:r>
            <a:endParaRPr lang="ru-RU" sz="2000" dirty="0">
              <a:latin typeface="Calibri"/>
              <a:cs typeface="Calibri"/>
            </a:endParaRPr>
          </a:p>
          <a:p>
            <a:r>
              <a:rPr lang="ru-RU" sz="1600" dirty="0">
                <a:latin typeface="+mj-lt"/>
              </a:rPr>
              <a:t>- Технологии экскурсионной </a:t>
            </a:r>
            <a:r>
              <a:rPr lang="ru-RU" sz="1600" dirty="0" smtClean="0">
                <a:latin typeface="+mj-lt"/>
              </a:rPr>
              <a:t>деятельности</a:t>
            </a:r>
            <a:endParaRPr lang="ru-RU" sz="1600" dirty="0">
              <a:latin typeface="+mj-lt"/>
            </a:endParaRPr>
          </a:p>
          <a:p>
            <a:r>
              <a:rPr lang="ru-RU" sz="1600" dirty="0">
                <a:latin typeface="+mj-lt"/>
              </a:rPr>
              <a:t>- </a:t>
            </a:r>
            <a:r>
              <a:rPr lang="ru-RU" sz="1600" dirty="0" smtClean="0">
                <a:latin typeface="+mj-lt"/>
              </a:rPr>
              <a:t>Краеведение</a:t>
            </a:r>
            <a:endParaRPr lang="ru-RU" sz="1600" dirty="0">
              <a:latin typeface="+mj-lt"/>
            </a:endParaRPr>
          </a:p>
          <a:p>
            <a:r>
              <a:rPr lang="ru-RU" sz="1600" dirty="0">
                <a:latin typeface="+mj-lt"/>
              </a:rPr>
              <a:t>- Технология и организация сопровождения </a:t>
            </a:r>
            <a:r>
              <a:rPr lang="ru-RU" sz="1600" dirty="0" smtClean="0">
                <a:latin typeface="+mj-lt"/>
              </a:rPr>
              <a:t>туристов</a:t>
            </a:r>
            <a:endParaRPr lang="ru-RU" sz="1600" dirty="0">
              <a:latin typeface="+mj-lt"/>
            </a:endParaRPr>
          </a:p>
          <a:p>
            <a:r>
              <a:rPr lang="ru-RU" sz="1600" dirty="0" smtClean="0">
                <a:latin typeface="+mj-lt"/>
              </a:rPr>
              <a:t>- Культурно-познавательный туризм</a:t>
            </a:r>
            <a:endParaRPr lang="ru-RU" sz="1600" dirty="0">
              <a:latin typeface="+mj-lt"/>
            </a:endParaRPr>
          </a:p>
          <a:p>
            <a:r>
              <a:rPr lang="ru-RU" sz="1600" dirty="0" smtClean="0">
                <a:latin typeface="+mj-lt"/>
              </a:rPr>
              <a:t>- Спортивно-оздоровительный </a:t>
            </a:r>
            <a:r>
              <a:rPr lang="ru-RU" sz="1600" dirty="0">
                <a:latin typeface="+mj-lt"/>
              </a:rPr>
              <a:t>туризм в системе </a:t>
            </a:r>
            <a:r>
              <a:rPr lang="ru-RU" sz="1600" dirty="0" smtClean="0">
                <a:latin typeface="+mj-lt"/>
              </a:rPr>
              <a:t>образования</a:t>
            </a:r>
            <a:endParaRPr lang="ru-RU" sz="1600" dirty="0">
              <a:latin typeface="+mj-lt"/>
            </a:endParaRPr>
          </a:p>
          <a:p>
            <a:r>
              <a:rPr lang="ru-RU" sz="1600" dirty="0" smtClean="0">
                <a:latin typeface="+mj-lt"/>
              </a:rPr>
              <a:t>- Организация </a:t>
            </a:r>
            <a:r>
              <a:rPr lang="ru-RU" sz="1600" dirty="0">
                <a:latin typeface="+mj-lt"/>
              </a:rPr>
              <a:t>массовых туристских </a:t>
            </a:r>
            <a:r>
              <a:rPr lang="ru-RU" sz="1600" dirty="0" smtClean="0">
                <a:latin typeface="+mj-lt"/>
              </a:rPr>
              <a:t>мероприятий</a:t>
            </a:r>
            <a:endParaRPr lang="ru-RU" sz="1600" dirty="0">
              <a:latin typeface="+mj-lt"/>
            </a:endParaRPr>
          </a:p>
          <a:p>
            <a:pPr marL="285750" lvl="0" indent="-285750">
              <a:buFontTx/>
              <a:buChar char="-"/>
            </a:pPr>
            <a:endParaRPr lang="ru-RU" sz="1600" dirty="0">
              <a:latin typeface="+mj-lt"/>
            </a:endParaRPr>
          </a:p>
          <a:p>
            <a:pPr marR="65405" algn="l">
              <a:lnSpc>
                <a:spcPct val="100000"/>
              </a:lnSpc>
              <a:spcAft>
                <a:spcPts val="600"/>
              </a:spcAft>
            </a:pPr>
            <a:r>
              <a:rPr lang="ru-RU" sz="2000" b="1" dirty="0" smtClean="0">
                <a:latin typeface="Calibri"/>
                <a:cs typeface="Calibri"/>
              </a:rPr>
              <a:t>                  </a:t>
            </a:r>
            <a:r>
              <a:rPr sz="2000" b="1" dirty="0" err="1" smtClean="0">
                <a:latin typeface="Calibri"/>
                <a:cs typeface="Calibri"/>
              </a:rPr>
              <a:t>Повышение</a:t>
            </a:r>
            <a:r>
              <a:rPr sz="2000" b="1" spc="-75" dirty="0" smtClean="0">
                <a:latin typeface="Calibri"/>
                <a:cs typeface="Calibri"/>
              </a:rPr>
              <a:t> </a:t>
            </a:r>
            <a:r>
              <a:rPr sz="2000" b="1" spc="-10" dirty="0" err="1">
                <a:latin typeface="Calibri"/>
                <a:cs typeface="Calibri"/>
              </a:rPr>
              <a:t>квалификации</a:t>
            </a:r>
            <a:r>
              <a:rPr sz="2000" b="1" spc="-10" dirty="0" smtClean="0">
                <a:latin typeface="Calibri"/>
                <a:cs typeface="Calibri"/>
              </a:rPr>
              <a:t>:</a:t>
            </a:r>
            <a:endParaRPr lang="ru-RU" sz="2000" b="1" spc="-10" dirty="0" smtClean="0">
              <a:latin typeface="Calibri"/>
              <a:cs typeface="Calibri"/>
            </a:endParaRPr>
          </a:p>
          <a:p>
            <a:r>
              <a:rPr lang="ru-RU" sz="1600" dirty="0">
                <a:latin typeface="+mj-lt"/>
              </a:rPr>
              <a:t>- Противодействие коррупции в сфере образования, </a:t>
            </a:r>
            <a:r>
              <a:rPr lang="ru-RU" sz="1600" dirty="0" smtClean="0">
                <a:latin typeface="+mj-lt"/>
              </a:rPr>
              <a:t>2025</a:t>
            </a:r>
            <a:endParaRPr lang="ru-RU" sz="1600" dirty="0">
              <a:latin typeface="+mj-lt"/>
            </a:endParaRPr>
          </a:p>
          <a:p>
            <a:r>
              <a:rPr lang="ru-RU" sz="1600" dirty="0" smtClean="0">
                <a:latin typeface="+mj-lt"/>
              </a:rPr>
              <a:t>- Экскурсионные </a:t>
            </a:r>
            <a:r>
              <a:rPr lang="ru-RU" sz="1600" dirty="0">
                <a:latin typeface="+mj-lt"/>
              </a:rPr>
              <a:t>программы в сегменте научно-популярного туризма: методика проектирования и практика реализации, 72 ч., </a:t>
            </a:r>
            <a:r>
              <a:rPr lang="ru-RU" sz="1600" dirty="0" smtClean="0">
                <a:latin typeface="+mj-lt"/>
              </a:rPr>
              <a:t>2024</a:t>
            </a:r>
            <a:endParaRPr lang="ru-RU" sz="1600" dirty="0">
              <a:latin typeface="+mj-lt"/>
            </a:endParaRPr>
          </a:p>
          <a:p>
            <a:r>
              <a:rPr lang="ru-RU" sz="1600" dirty="0" smtClean="0">
                <a:latin typeface="+mj-lt"/>
              </a:rPr>
              <a:t>- Аттестация </a:t>
            </a:r>
            <a:r>
              <a:rPr lang="ru-RU" sz="1600" dirty="0">
                <a:latin typeface="+mj-lt"/>
              </a:rPr>
              <a:t>экскурсовода (регионы: Красноярский </a:t>
            </a:r>
            <a:r>
              <a:rPr lang="ru-RU" sz="1600" dirty="0" err="1">
                <a:latin typeface="+mj-lt"/>
              </a:rPr>
              <a:t>Край,Кемеровская</a:t>
            </a:r>
            <a:r>
              <a:rPr lang="ru-RU" sz="1600" dirty="0">
                <a:latin typeface="+mj-lt"/>
              </a:rPr>
              <a:t> область, Республика Хакасия), </a:t>
            </a:r>
            <a:r>
              <a:rPr lang="ru-RU" sz="1600" dirty="0" smtClean="0">
                <a:latin typeface="+mj-lt"/>
              </a:rPr>
              <a:t>2024</a:t>
            </a:r>
            <a:endParaRPr lang="ru-RU" sz="1600" dirty="0">
              <a:latin typeface="+mj-lt"/>
            </a:endParaRPr>
          </a:p>
          <a:p>
            <a:r>
              <a:rPr lang="ru-RU" sz="1600" dirty="0" smtClean="0">
                <a:latin typeface="+mj-lt"/>
              </a:rPr>
              <a:t>- Семинар </a:t>
            </a:r>
            <a:r>
              <a:rPr lang="ru-RU" sz="1600" dirty="0">
                <a:latin typeface="+mj-lt"/>
              </a:rPr>
              <a:t>повышения квалификации спортивных судей по спортивному туризму, уровень высший, </a:t>
            </a:r>
            <a:r>
              <a:rPr lang="ru-RU" sz="1600" dirty="0" smtClean="0">
                <a:latin typeface="+mj-lt"/>
              </a:rPr>
              <a:t>2024</a:t>
            </a:r>
            <a:endParaRPr lang="ru-RU" sz="1600" dirty="0">
              <a:latin typeface="+mj-lt"/>
            </a:endParaRPr>
          </a:p>
          <a:p>
            <a:r>
              <a:rPr lang="ru-RU" sz="1600" dirty="0" smtClean="0">
                <a:latin typeface="+mj-lt"/>
              </a:rPr>
              <a:t>- Организационные </a:t>
            </a:r>
            <a:r>
              <a:rPr lang="ru-RU" sz="1600" dirty="0">
                <a:latin typeface="+mj-lt"/>
              </a:rPr>
              <a:t>и психолого-педагогические основы инклюзивного высшего образования, 72 ч., </a:t>
            </a:r>
            <a:r>
              <a:rPr lang="ru-RU" sz="1600" dirty="0" smtClean="0">
                <a:latin typeface="+mj-lt"/>
              </a:rPr>
              <a:t>2020</a:t>
            </a:r>
            <a:endParaRPr lang="ru-RU" sz="1600" dirty="0">
              <a:latin typeface="+mj-lt"/>
            </a:endParaRPr>
          </a:p>
          <a:p>
            <a:r>
              <a:rPr lang="ru-RU" sz="1600" dirty="0" smtClean="0">
                <a:latin typeface="+mj-lt"/>
              </a:rPr>
              <a:t>- Введение </a:t>
            </a:r>
            <a:r>
              <a:rPr lang="ru-RU" sz="1600" dirty="0">
                <a:latin typeface="+mj-lt"/>
              </a:rPr>
              <a:t>в </a:t>
            </a:r>
            <a:r>
              <a:rPr lang="ru-RU" sz="1600" dirty="0" err="1">
                <a:latin typeface="+mj-lt"/>
              </a:rPr>
              <a:t>экскурсоведение</a:t>
            </a:r>
            <a:r>
              <a:rPr lang="ru-RU" sz="1600" dirty="0">
                <a:latin typeface="+mj-lt"/>
              </a:rPr>
              <a:t> и краеведение, 56 ч., </a:t>
            </a:r>
            <a:r>
              <a:rPr lang="ru-RU" sz="1600" dirty="0" smtClean="0">
                <a:latin typeface="+mj-lt"/>
              </a:rPr>
              <a:t>2020</a:t>
            </a:r>
            <a:endParaRPr lang="ru-RU" sz="1600" dirty="0">
              <a:latin typeface="+mj-lt"/>
            </a:endParaRPr>
          </a:p>
          <a:p>
            <a:pPr marR="65405" algn="l">
              <a:lnSpc>
                <a:spcPct val="100000"/>
              </a:lnSpc>
            </a:pPr>
            <a:endParaRPr sz="1600" dirty="0">
              <a:latin typeface="+mj-lt"/>
              <a:cs typeface="Calibri"/>
            </a:endParaRPr>
          </a:p>
        </p:txBody>
      </p:sp>
      <p:pic>
        <p:nvPicPr>
          <p:cNvPr id="9" name="Image 11"/>
          <p:cNvPicPr/>
          <p:nvPr/>
        </p:nvPicPr>
        <p:blipFill>
          <a:blip r:embed="rId2"/>
          <a:stretch/>
        </p:blipFill>
        <p:spPr bwMode="auto">
          <a:xfrm>
            <a:off x="1743710" y="771082"/>
            <a:ext cx="2608580" cy="3256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606026" y="0"/>
            <a:ext cx="2586355" cy="6858000"/>
            <a:chOff x="9606026" y="0"/>
            <a:chExt cx="2586355" cy="6858000"/>
          </a:xfrm>
        </p:grpSpPr>
        <p:sp>
          <p:nvSpPr>
            <p:cNvPr id="3" name="object 3"/>
            <p:cNvSpPr/>
            <p:nvPr/>
          </p:nvSpPr>
          <p:spPr>
            <a:xfrm>
              <a:off x="9606026" y="0"/>
              <a:ext cx="2586355" cy="6858000"/>
            </a:xfrm>
            <a:custGeom>
              <a:avLst/>
              <a:gdLst/>
              <a:ahLst/>
              <a:cxnLst/>
              <a:rect l="l" t="t" r="r" b="b"/>
              <a:pathLst>
                <a:path w="2586354" h="6858000">
                  <a:moveTo>
                    <a:pt x="0" y="0"/>
                  </a:moveTo>
                  <a:lnTo>
                    <a:pt x="0" y="6858000"/>
                  </a:lnTo>
                  <a:lnTo>
                    <a:pt x="2585974" y="6858000"/>
                  </a:lnTo>
                  <a:lnTo>
                    <a:pt x="25859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2C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/>
            <a:stretch/>
          </p:blipFill>
          <p:spPr>
            <a:xfrm>
              <a:off x="9793224" y="188937"/>
              <a:ext cx="2398776" cy="58500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xfrm>
            <a:off x="437284" y="1905000"/>
            <a:ext cx="8696097" cy="2202526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342900" lvl="0" indent="-342900">
              <a:buFontTx/>
              <a:buChar char="-"/>
            </a:pPr>
            <a:r>
              <a:rPr lang="ru-RU" dirty="0" smtClean="0"/>
              <a:t>Исследование </a:t>
            </a:r>
            <a:r>
              <a:rPr lang="ru-RU" dirty="0"/>
              <a:t>тренировочного процесса, развитие силовой выносливости у занимающихся спортивным туризмом (</a:t>
            </a:r>
            <a:r>
              <a:rPr lang="ru-RU" dirty="0" err="1" smtClean="0"/>
              <a:t>спелео</a:t>
            </a:r>
            <a:r>
              <a:rPr lang="ru-RU" dirty="0" smtClean="0"/>
              <a:t>)</a:t>
            </a:r>
            <a:endParaRPr lang="ru-RU" dirty="0"/>
          </a:p>
          <a:p>
            <a:pPr marL="342900" lvl="0" indent="-342900">
              <a:buFontTx/>
              <a:buChar char="-"/>
            </a:pPr>
            <a:r>
              <a:rPr lang="ru-RU" dirty="0"/>
              <a:t>И</a:t>
            </a:r>
            <a:r>
              <a:rPr lang="ru-RU" dirty="0" smtClean="0"/>
              <a:t>сследование </a:t>
            </a:r>
            <a:r>
              <a:rPr lang="ru-RU" dirty="0"/>
              <a:t>влияния погружения в профессию экскурсовода на развитие </a:t>
            </a:r>
            <a:r>
              <a:rPr lang="ru-RU" dirty="0" smtClean="0"/>
              <a:t>памяти</a:t>
            </a:r>
            <a:endParaRPr lang="ru-RU" dirty="0"/>
          </a:p>
          <a:p>
            <a:pPr marL="342900" lvl="0" indent="-342900">
              <a:buFontTx/>
              <a:buChar char="-"/>
            </a:pPr>
            <a:r>
              <a:rPr lang="ru-RU" dirty="0"/>
              <a:t>Р</a:t>
            </a:r>
            <a:r>
              <a:rPr lang="ru-RU" dirty="0" smtClean="0"/>
              <a:t>азработка </a:t>
            </a:r>
            <a:r>
              <a:rPr lang="ru-RU" dirty="0"/>
              <a:t>экскурсионных программ и </a:t>
            </a:r>
            <a:r>
              <a:rPr lang="ru-RU" dirty="0" smtClean="0"/>
              <a:t>туров</a:t>
            </a:r>
          </a:p>
          <a:p>
            <a:pPr marL="342900" lvl="0" indent="-342900">
              <a:buFontTx/>
              <a:buChar char="-"/>
            </a:pPr>
            <a:r>
              <a:rPr lang="ru-RU" dirty="0"/>
              <a:t>Р</a:t>
            </a:r>
            <a:r>
              <a:rPr lang="ru-RU" dirty="0" smtClean="0"/>
              <a:t>азработка </a:t>
            </a:r>
            <a:r>
              <a:rPr lang="ru-RU" dirty="0"/>
              <a:t>активных </a:t>
            </a:r>
            <a:r>
              <a:rPr lang="ru-RU" dirty="0" smtClean="0"/>
              <a:t>маршрутов</a:t>
            </a:r>
            <a:endParaRPr lang="ru-RU" dirty="0"/>
          </a:p>
          <a:p>
            <a:pPr lvl="0"/>
            <a:endParaRPr lang="ru-RU" dirty="0"/>
          </a:p>
        </p:txBody>
      </p:sp>
      <p:sp>
        <p:nvSpPr>
          <p:cNvPr id="7" name="object 5"/>
          <p:cNvSpPr txBox="1"/>
          <p:nvPr/>
        </p:nvSpPr>
        <p:spPr>
          <a:xfrm>
            <a:off x="437284" y="1143000"/>
            <a:ext cx="3875404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ru-RU" sz="3200" b="0" spc="-25" dirty="0" smtClean="0">
                <a:solidFill>
                  <a:srgbClr val="EF5222"/>
                </a:solidFill>
                <a:latin typeface="Calibri Light"/>
                <a:cs typeface="Calibri Light"/>
              </a:rPr>
              <a:t>Научные</a:t>
            </a:r>
            <a:r>
              <a:rPr lang="ru-RU" sz="3200" b="0" spc="-145" dirty="0" smtClean="0">
                <a:solidFill>
                  <a:srgbClr val="EF5222"/>
                </a:solidFill>
                <a:latin typeface="Calibri Light"/>
                <a:cs typeface="Calibri Light"/>
              </a:rPr>
              <a:t> </a:t>
            </a:r>
            <a:r>
              <a:rPr lang="ru-RU" sz="3200" b="0" spc="-20" dirty="0" smtClean="0">
                <a:solidFill>
                  <a:srgbClr val="EF5222"/>
                </a:solidFill>
                <a:latin typeface="Calibri Light"/>
                <a:cs typeface="Calibri Light"/>
              </a:rPr>
              <a:t>направления:</a:t>
            </a:r>
            <a:endParaRPr lang="ru-RU" sz="3200" dirty="0">
              <a:latin typeface="Calibri Light"/>
              <a:cs typeface="Calibri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-2032"/>
            <a:ext cx="6096000" cy="6860540"/>
          </a:xfrm>
          <a:custGeom>
            <a:avLst/>
            <a:gdLst/>
            <a:ahLst/>
            <a:cxnLst/>
            <a:rect l="l" t="t" r="r" b="b"/>
            <a:pathLst>
              <a:path w="6096000" h="6860540">
                <a:moveTo>
                  <a:pt x="6096000" y="0"/>
                </a:moveTo>
                <a:lnTo>
                  <a:pt x="0" y="0"/>
                </a:lnTo>
                <a:lnTo>
                  <a:pt x="0" y="6860032"/>
                </a:lnTo>
                <a:lnTo>
                  <a:pt x="6096000" y="6860032"/>
                </a:lnTo>
                <a:lnTo>
                  <a:pt x="6096000" y="0"/>
                </a:lnTo>
                <a:close/>
              </a:path>
            </a:pathLst>
          </a:custGeom>
          <a:solidFill>
            <a:srgbClr val="1B33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614042" y="4438015"/>
            <a:ext cx="3567558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b="1" dirty="0" smtClean="0">
                <a:solidFill>
                  <a:schemeClr val="bg1"/>
                </a:solidFill>
                <a:latin typeface="+mj-lt"/>
                <a:cs typeface="Calibri"/>
              </a:rPr>
              <a:t>Соболев Станислав Владимирович</a:t>
            </a:r>
            <a:endParaRPr sz="1800" b="1" dirty="0">
              <a:solidFill>
                <a:schemeClr val="bg1"/>
              </a:solidFill>
              <a:latin typeface="+mj-lt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95400" y="4953000"/>
            <a:ext cx="4539145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70585" marR="5080" indent="-55244" algn="r">
              <a:lnSpc>
                <a:spcPct val="100000"/>
              </a:lnSpc>
              <a:spcBef>
                <a:spcPts val="95"/>
              </a:spcBef>
            </a:pPr>
            <a:r>
              <a:rPr lang="ru-RU" sz="1600" dirty="0" smtClean="0">
                <a:solidFill>
                  <a:srgbClr val="FFFFFF"/>
                </a:solidFill>
                <a:latin typeface="Calibri"/>
                <a:cs typeface="Calibri"/>
              </a:rPr>
              <a:t>кандидат</a:t>
            </a:r>
            <a:r>
              <a:rPr lang="ru-RU" sz="1600" spc="-6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ru-RU" sz="1600" spc="-10" dirty="0" smtClean="0">
                <a:solidFill>
                  <a:srgbClr val="FFFFFF"/>
                </a:solidFill>
                <a:latin typeface="Calibri"/>
                <a:cs typeface="Calibri"/>
              </a:rPr>
              <a:t>педагогических </a:t>
            </a:r>
            <a:r>
              <a:rPr lang="ru-RU" sz="1600" dirty="0" smtClean="0">
                <a:solidFill>
                  <a:srgbClr val="FFFFFF"/>
                </a:solidFill>
                <a:latin typeface="Calibri"/>
                <a:cs typeface="Calibri"/>
              </a:rPr>
              <a:t>наук,</a:t>
            </a:r>
            <a:r>
              <a:rPr lang="ru-RU" sz="1600" spc="-3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ru-RU" sz="1600" spc="-10" dirty="0" smtClean="0">
                <a:solidFill>
                  <a:srgbClr val="FFFFFF"/>
                </a:solidFill>
                <a:latin typeface="Calibri"/>
                <a:cs typeface="Calibri"/>
              </a:rPr>
              <a:t>доцент, </a:t>
            </a:r>
            <a:r>
              <a:rPr lang="ru-RU" sz="1600" dirty="0" smtClean="0">
                <a:solidFill>
                  <a:srgbClr val="FFFFFF"/>
                </a:solidFill>
                <a:latin typeface="Calibri"/>
                <a:cs typeface="Calibri"/>
              </a:rPr>
              <a:t>профессор</a:t>
            </a:r>
            <a:r>
              <a:rPr lang="ru-RU" sz="1600" spc="-8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ru-RU" sz="1600" dirty="0" smtClean="0">
                <a:solidFill>
                  <a:srgbClr val="FFFFFF"/>
                </a:solidFill>
                <a:latin typeface="Calibri"/>
                <a:cs typeface="Calibri"/>
              </a:rPr>
              <a:t>кафедры</a:t>
            </a:r>
            <a:r>
              <a:rPr lang="ru-RU" sz="1600" spc="-7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ru-RU" sz="1600" dirty="0" smtClean="0">
                <a:solidFill>
                  <a:srgbClr val="FFFFFF"/>
                </a:solidFill>
                <a:latin typeface="Calibri"/>
                <a:cs typeface="Calibri"/>
              </a:rPr>
              <a:t>теоретических</a:t>
            </a:r>
            <a:r>
              <a:rPr lang="ru-RU" sz="1600" spc="23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ru-RU" sz="1600" spc="-10" dirty="0" smtClean="0">
                <a:solidFill>
                  <a:srgbClr val="FFFFFF"/>
                </a:solidFill>
                <a:latin typeface="Calibri"/>
                <a:cs typeface="Calibri"/>
              </a:rPr>
              <a:t>основ</a:t>
            </a:r>
            <a:endParaRPr lang="ru-RU" sz="1600" dirty="0" smtClean="0">
              <a:latin typeface="Calibri"/>
              <a:cs typeface="Calibri"/>
            </a:endParaRPr>
          </a:p>
          <a:p>
            <a:pPr marR="5715" algn="r">
              <a:lnSpc>
                <a:spcPct val="100000"/>
              </a:lnSpc>
            </a:pPr>
            <a:r>
              <a:rPr lang="ru-RU" sz="1600" dirty="0" smtClean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lang="ru-RU" sz="1600" spc="-2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ru-RU" sz="1600" spc="-10" dirty="0" smtClean="0">
                <a:solidFill>
                  <a:srgbClr val="FFFFFF"/>
                </a:solidFill>
                <a:latin typeface="Calibri"/>
                <a:cs typeface="Calibri"/>
              </a:rPr>
              <a:t>менеджмента</a:t>
            </a:r>
            <a:r>
              <a:rPr lang="ru-RU" sz="1600" spc="3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ru-RU" sz="1600" spc="-10" dirty="0" smtClean="0">
                <a:solidFill>
                  <a:srgbClr val="FFFFFF"/>
                </a:solidFill>
                <a:latin typeface="Calibri"/>
                <a:cs typeface="Calibri"/>
              </a:rPr>
              <a:t>физической</a:t>
            </a:r>
            <a:r>
              <a:rPr lang="ru-RU" sz="1600" spc="1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ru-RU" sz="1600" spc="-20" dirty="0" smtClean="0">
                <a:solidFill>
                  <a:srgbClr val="FFFFFF"/>
                </a:solidFill>
                <a:latin typeface="Calibri"/>
                <a:cs typeface="Calibri"/>
              </a:rPr>
              <a:t>культуры</a:t>
            </a:r>
            <a:r>
              <a:rPr lang="ru-RU" sz="1600" spc="-1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ru-RU" sz="1600" dirty="0" smtClean="0">
                <a:solidFill>
                  <a:srgbClr val="FFFFFF"/>
                </a:solidFill>
                <a:latin typeface="Calibri"/>
                <a:cs typeface="Calibri"/>
              </a:rPr>
              <a:t>и </a:t>
            </a:r>
            <a:r>
              <a:rPr lang="ru-RU" sz="1600" spc="-10" dirty="0" smtClean="0">
                <a:solidFill>
                  <a:srgbClr val="FFFFFF"/>
                </a:solidFill>
                <a:latin typeface="Calibri"/>
                <a:cs typeface="Calibri"/>
              </a:rPr>
              <a:t>туризма</a:t>
            </a:r>
            <a:endParaRPr lang="ru-RU" sz="16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53200" y="222855"/>
            <a:ext cx="4322319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ru-RU" sz="1600" dirty="0">
                <a:latin typeface="+mj-lt"/>
              </a:rPr>
              <a:t>Стаж педагогической работы – </a:t>
            </a:r>
            <a:r>
              <a:rPr lang="ru-RU" sz="1600" dirty="0" smtClean="0">
                <a:solidFill>
                  <a:schemeClr val="tx1"/>
                </a:solidFill>
                <a:latin typeface="+mj-lt"/>
                <a:cs typeface="Calibri"/>
              </a:rPr>
              <a:t>17 лет</a:t>
            </a:r>
            <a:endParaRPr sz="1600" dirty="0">
              <a:solidFill>
                <a:schemeClr val="tx1"/>
              </a:solidFill>
              <a:latin typeface="+mj-lt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87758" y="685800"/>
            <a:ext cx="6004242" cy="66659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5405" algn="ctr">
              <a:lnSpc>
                <a:spcPct val="100000"/>
              </a:lnSpc>
              <a:spcBef>
                <a:spcPts val="484"/>
              </a:spcBef>
              <a:spcAft>
                <a:spcPts val="400"/>
              </a:spcAft>
            </a:pPr>
            <a:r>
              <a:rPr sz="2000" b="1" spc="-10" dirty="0" err="1" smtClean="0">
                <a:latin typeface="Calibri"/>
                <a:cs typeface="Calibri"/>
              </a:rPr>
              <a:t>Преподаваемые</a:t>
            </a:r>
            <a:r>
              <a:rPr sz="2000" b="1" dirty="0" smtClean="0">
                <a:latin typeface="Calibri"/>
                <a:cs typeface="Calibri"/>
              </a:rPr>
              <a:t> </a:t>
            </a:r>
            <a:r>
              <a:rPr sz="2000" b="1" spc="-10" dirty="0" err="1">
                <a:latin typeface="Calibri"/>
                <a:cs typeface="Calibri"/>
              </a:rPr>
              <a:t>дисциплины</a:t>
            </a:r>
            <a:r>
              <a:rPr sz="2000" b="1" spc="-10" dirty="0" smtClean="0">
                <a:latin typeface="Calibri"/>
                <a:cs typeface="Calibri"/>
              </a:rPr>
              <a:t>:</a:t>
            </a:r>
            <a:endParaRPr lang="ru-RU" sz="2000" dirty="0">
              <a:latin typeface="Calibri"/>
              <a:cs typeface="Calibri"/>
            </a:endParaRPr>
          </a:p>
          <a:p>
            <a:pPr marL="285750" lvl="0" indent="-285750">
              <a:buFontTx/>
              <a:buChar char="-"/>
            </a:pPr>
            <a:r>
              <a:rPr lang="ru-RU" sz="1600" dirty="0" smtClean="0">
                <a:latin typeface="+mj-lt"/>
              </a:rPr>
              <a:t>Основы </a:t>
            </a:r>
            <a:r>
              <a:rPr lang="ru-RU" sz="1600" dirty="0">
                <a:latin typeface="+mj-lt"/>
              </a:rPr>
              <a:t>спортивно-оздоровительного </a:t>
            </a:r>
            <a:r>
              <a:rPr lang="ru-RU" sz="1600" dirty="0" smtClean="0">
                <a:latin typeface="+mj-lt"/>
              </a:rPr>
              <a:t>туризма</a:t>
            </a:r>
          </a:p>
          <a:p>
            <a:pPr marL="285750" lvl="0" indent="-285750">
              <a:buFontTx/>
              <a:buChar char="-"/>
            </a:pPr>
            <a:r>
              <a:rPr lang="ru-RU" sz="1600" dirty="0">
                <a:latin typeface="+mj-lt"/>
              </a:rPr>
              <a:t>Т</a:t>
            </a:r>
            <a:r>
              <a:rPr lang="ru-RU" sz="1600" dirty="0" smtClean="0">
                <a:latin typeface="+mj-lt"/>
              </a:rPr>
              <a:t>еория </a:t>
            </a:r>
            <a:r>
              <a:rPr lang="ru-RU" sz="1600" dirty="0">
                <a:latin typeface="+mj-lt"/>
              </a:rPr>
              <a:t>и методика спортивного </a:t>
            </a:r>
            <a:r>
              <a:rPr lang="ru-RU" sz="1600" dirty="0" smtClean="0">
                <a:latin typeface="+mj-lt"/>
              </a:rPr>
              <a:t>туризма</a:t>
            </a:r>
          </a:p>
          <a:p>
            <a:pPr marL="285750" lvl="0" indent="-285750">
              <a:buFontTx/>
              <a:buChar char="-"/>
            </a:pPr>
            <a:r>
              <a:rPr lang="ru-RU" sz="1600" dirty="0">
                <a:latin typeface="+mj-lt"/>
              </a:rPr>
              <a:t>У</a:t>
            </a:r>
            <a:r>
              <a:rPr lang="ru-RU" sz="1600" dirty="0" smtClean="0">
                <a:latin typeface="+mj-lt"/>
              </a:rPr>
              <a:t>чебная практика</a:t>
            </a:r>
            <a:endParaRPr lang="ru-RU" sz="1600" dirty="0">
              <a:latin typeface="+mj-lt"/>
            </a:endParaRPr>
          </a:p>
          <a:p>
            <a:pPr marL="285750" lvl="0" indent="-285750">
              <a:buFontTx/>
              <a:buChar char="-"/>
            </a:pPr>
            <a:endParaRPr lang="ru-RU" sz="1600" dirty="0">
              <a:latin typeface="+mj-lt"/>
            </a:endParaRPr>
          </a:p>
          <a:p>
            <a:pPr marR="65405" algn="l">
              <a:lnSpc>
                <a:spcPct val="100000"/>
              </a:lnSpc>
              <a:spcAft>
                <a:spcPts val="600"/>
              </a:spcAft>
            </a:pPr>
            <a:r>
              <a:rPr lang="ru-RU" sz="2000" b="1" dirty="0" smtClean="0">
                <a:latin typeface="Calibri"/>
                <a:cs typeface="Calibri"/>
              </a:rPr>
              <a:t>                  </a:t>
            </a:r>
            <a:r>
              <a:rPr sz="2000" b="1" dirty="0" err="1" smtClean="0">
                <a:latin typeface="Calibri"/>
                <a:cs typeface="Calibri"/>
              </a:rPr>
              <a:t>Повышение</a:t>
            </a:r>
            <a:r>
              <a:rPr sz="2000" b="1" spc="-75" dirty="0" smtClean="0">
                <a:latin typeface="Calibri"/>
                <a:cs typeface="Calibri"/>
              </a:rPr>
              <a:t> </a:t>
            </a:r>
            <a:r>
              <a:rPr sz="2000" b="1" spc="-10" dirty="0" err="1">
                <a:latin typeface="Calibri"/>
                <a:cs typeface="Calibri"/>
              </a:rPr>
              <a:t>квалификации</a:t>
            </a:r>
            <a:r>
              <a:rPr sz="2000" b="1" spc="-10" dirty="0" smtClean="0">
                <a:latin typeface="Calibri"/>
                <a:cs typeface="Calibri"/>
              </a:rPr>
              <a:t>:</a:t>
            </a:r>
            <a:endParaRPr lang="ru-RU" sz="2000" b="1" spc="-10" dirty="0" smtClean="0">
              <a:latin typeface="Calibri"/>
              <a:cs typeface="Calibri"/>
            </a:endParaRP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+mj-lt"/>
              </a:rPr>
              <a:t>2015 </a:t>
            </a:r>
            <a:r>
              <a:rPr lang="ru-RU" sz="1600" dirty="0">
                <a:latin typeface="+mj-lt"/>
              </a:rPr>
              <a:t>год, ФГБОУ ВПО НГУ им. П.Ф. Лесгафта, по </a:t>
            </a:r>
            <a:r>
              <a:rPr lang="ru-RU" sz="1600" dirty="0" smtClean="0">
                <a:latin typeface="+mj-lt"/>
              </a:rPr>
              <a:t>программе «Организация </a:t>
            </a:r>
            <a:r>
              <a:rPr lang="ru-RU" sz="1600" dirty="0">
                <a:latin typeface="+mj-lt"/>
              </a:rPr>
              <a:t>и проведение тестирования в </a:t>
            </a:r>
            <a:r>
              <a:rPr lang="ru-RU" sz="1600" dirty="0" smtClean="0">
                <a:latin typeface="+mj-lt"/>
              </a:rPr>
              <a:t>рамках Всероссийского </a:t>
            </a:r>
            <a:r>
              <a:rPr lang="ru-RU" sz="1600" dirty="0">
                <a:latin typeface="+mj-lt"/>
              </a:rPr>
              <a:t>физкультурно-спортивного комплекса ГТО», </a:t>
            </a:r>
            <a:r>
              <a:rPr lang="ru-RU" sz="1600" dirty="0" err="1" smtClean="0">
                <a:latin typeface="+mj-lt"/>
              </a:rPr>
              <a:t>г.Санкт</a:t>
            </a:r>
            <a:r>
              <a:rPr lang="ru-RU" sz="1600" dirty="0" smtClean="0">
                <a:latin typeface="+mj-lt"/>
              </a:rPr>
              <a:t>-Петербург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+mj-lt"/>
              </a:rPr>
              <a:t>2016 </a:t>
            </a:r>
            <a:r>
              <a:rPr lang="ru-RU" sz="1600" dirty="0">
                <a:latin typeface="+mj-lt"/>
              </a:rPr>
              <a:t>год, ФГБУЗ СКЦ ФМБА России, по программе «Первая помощь при чрезвычайных случаях, отравлениях </a:t>
            </a:r>
            <a:r>
              <a:rPr lang="ru-RU" sz="1600" dirty="0" smtClean="0">
                <a:latin typeface="+mj-lt"/>
              </a:rPr>
              <a:t>и заболеваниях, угрожающих </a:t>
            </a:r>
            <a:r>
              <a:rPr lang="ru-RU" sz="1600" dirty="0">
                <a:latin typeface="+mj-lt"/>
              </a:rPr>
              <a:t>жизни и здоровью людей», г. </a:t>
            </a:r>
            <a:r>
              <a:rPr lang="ru-RU" sz="1600" dirty="0" smtClean="0">
                <a:latin typeface="+mj-lt"/>
              </a:rPr>
              <a:t>Красноярск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+mj-lt"/>
              </a:rPr>
              <a:t>2017 </a:t>
            </a:r>
            <a:r>
              <a:rPr lang="ru-RU" sz="1600" dirty="0">
                <a:latin typeface="+mj-lt"/>
              </a:rPr>
              <a:t>год, ФГАОУ ВО «СФУ», по </a:t>
            </a:r>
            <a:r>
              <a:rPr lang="ru-RU" sz="1600" dirty="0" smtClean="0">
                <a:latin typeface="+mj-lt"/>
              </a:rPr>
              <a:t>программе «Совершенствование </a:t>
            </a:r>
            <a:r>
              <a:rPr lang="ru-RU" sz="1600" dirty="0">
                <a:latin typeface="+mj-lt"/>
              </a:rPr>
              <a:t>электронного курса в LMS </a:t>
            </a:r>
            <a:r>
              <a:rPr lang="ru-RU" sz="1600" dirty="0" err="1">
                <a:latin typeface="+mj-lt"/>
              </a:rPr>
              <a:t>Moodle</a:t>
            </a:r>
            <a:r>
              <a:rPr lang="ru-RU" sz="1600" dirty="0">
                <a:latin typeface="+mj-lt"/>
              </a:rPr>
              <a:t> (</a:t>
            </a:r>
            <a:r>
              <a:rPr lang="ru-RU" sz="1600" dirty="0" err="1">
                <a:latin typeface="+mj-lt"/>
              </a:rPr>
              <a:t>менторинг</a:t>
            </a:r>
            <a:r>
              <a:rPr lang="ru-RU" sz="1600" dirty="0">
                <a:latin typeface="+mj-lt"/>
              </a:rPr>
              <a:t>)», г. </a:t>
            </a:r>
            <a:r>
              <a:rPr lang="ru-RU" sz="1600" dirty="0" smtClean="0">
                <a:latin typeface="+mj-lt"/>
              </a:rPr>
              <a:t>Красноярск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+mj-lt"/>
              </a:rPr>
              <a:t>2018 </a:t>
            </a:r>
            <a:r>
              <a:rPr lang="ru-RU" sz="1600" dirty="0">
                <a:latin typeface="+mj-lt"/>
              </a:rPr>
              <a:t>год, ФГАОУ ВО «СФУ», по программе «</a:t>
            </a:r>
            <a:r>
              <a:rPr lang="ru-RU" sz="1600" dirty="0" smtClean="0">
                <a:latin typeface="+mj-lt"/>
              </a:rPr>
              <a:t>Реализация образовательных </a:t>
            </a:r>
            <a:r>
              <a:rPr lang="ru-RU" sz="1600" dirty="0">
                <a:latin typeface="+mj-lt"/>
              </a:rPr>
              <a:t>программ с применением </a:t>
            </a:r>
            <a:r>
              <a:rPr lang="ru-RU" sz="1600" dirty="0" smtClean="0">
                <a:latin typeface="+mj-lt"/>
              </a:rPr>
              <a:t>электронного обучения </a:t>
            </a:r>
            <a:r>
              <a:rPr lang="ru-RU" sz="1600" dirty="0">
                <a:latin typeface="+mj-lt"/>
              </a:rPr>
              <a:t>и дистанционных образовательных технологий», г. </a:t>
            </a:r>
            <a:r>
              <a:rPr lang="ru-RU" sz="1600" dirty="0" smtClean="0">
                <a:latin typeface="+mj-lt"/>
              </a:rPr>
              <a:t>Красноярск;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+mj-lt"/>
              </a:rPr>
              <a:t>2020 </a:t>
            </a:r>
            <a:r>
              <a:rPr lang="ru-RU" sz="1600" dirty="0">
                <a:latin typeface="+mj-lt"/>
              </a:rPr>
              <a:t>год, РУСАДА, по программе «Антидопинг», г. </a:t>
            </a:r>
            <a:r>
              <a:rPr lang="ru-RU" sz="1600" dirty="0" smtClean="0">
                <a:latin typeface="+mj-lt"/>
              </a:rPr>
              <a:t>Москва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+mj-lt"/>
              </a:rPr>
              <a:t>2021 </a:t>
            </a:r>
            <a:r>
              <a:rPr lang="ru-RU" sz="1600" dirty="0">
                <a:latin typeface="+mj-lt"/>
              </a:rPr>
              <a:t>год, ФГАОУ ВО «СФУ», по программе «Организация занятий по физической культуре и спортивной тренировке в вузе как основа развития студенческого спорта», г. Красноярск.</a:t>
            </a:r>
          </a:p>
          <a:p>
            <a:pPr marR="65405" algn="l">
              <a:lnSpc>
                <a:spcPct val="100000"/>
              </a:lnSpc>
            </a:pPr>
            <a:endParaRPr sz="1600" dirty="0">
              <a:latin typeface="+mj-lt"/>
              <a:cs typeface="Calibri"/>
            </a:endParaRPr>
          </a:p>
        </p:txBody>
      </p:sp>
      <p:pic>
        <p:nvPicPr>
          <p:cNvPr id="10" name="Image 47" descr="C:\Users\swiks\Desktop\Соболев С.В..jpg"/>
          <p:cNvPicPr/>
          <p:nvPr/>
        </p:nvPicPr>
        <p:blipFill>
          <a:blip r:embed="rId2"/>
          <a:stretch/>
        </p:blipFill>
        <p:spPr>
          <a:xfrm>
            <a:off x="1905000" y="327052"/>
            <a:ext cx="2625883" cy="39567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606026" y="0"/>
            <a:ext cx="2586355" cy="6858000"/>
            <a:chOff x="9606026" y="0"/>
            <a:chExt cx="2586355" cy="6858000"/>
          </a:xfrm>
        </p:grpSpPr>
        <p:sp>
          <p:nvSpPr>
            <p:cNvPr id="3" name="object 3"/>
            <p:cNvSpPr/>
            <p:nvPr/>
          </p:nvSpPr>
          <p:spPr>
            <a:xfrm>
              <a:off x="9606026" y="0"/>
              <a:ext cx="2586355" cy="6858000"/>
            </a:xfrm>
            <a:custGeom>
              <a:avLst/>
              <a:gdLst/>
              <a:ahLst/>
              <a:cxnLst/>
              <a:rect l="l" t="t" r="r" b="b"/>
              <a:pathLst>
                <a:path w="2586354" h="6858000">
                  <a:moveTo>
                    <a:pt x="0" y="0"/>
                  </a:moveTo>
                  <a:lnTo>
                    <a:pt x="0" y="6858000"/>
                  </a:lnTo>
                  <a:lnTo>
                    <a:pt x="2585974" y="6858000"/>
                  </a:lnTo>
                  <a:lnTo>
                    <a:pt x="25859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2C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/>
            <a:stretch/>
          </p:blipFill>
          <p:spPr>
            <a:xfrm>
              <a:off x="9793224" y="188937"/>
              <a:ext cx="2398776" cy="58500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xfrm>
            <a:off x="609601" y="1905000"/>
            <a:ext cx="8534400" cy="404918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342900" lvl="0" indent="-342900">
              <a:buFontTx/>
              <a:buChar char="-"/>
            </a:pPr>
            <a:r>
              <a:rPr lang="ru-RU" dirty="0" smtClean="0"/>
              <a:t>Исследование </a:t>
            </a:r>
            <a:r>
              <a:rPr lang="ru-RU" dirty="0"/>
              <a:t>тренировочного процесса в спортивном туризме и других видах </a:t>
            </a:r>
            <a:r>
              <a:rPr lang="ru-RU" dirty="0" smtClean="0"/>
              <a:t>спорта</a:t>
            </a:r>
          </a:p>
          <a:p>
            <a:pPr marL="342900" lvl="0" indent="-342900">
              <a:buFontTx/>
              <a:buChar char="-"/>
            </a:pPr>
            <a:r>
              <a:rPr lang="ru-RU" dirty="0"/>
              <a:t>Р</a:t>
            </a:r>
            <a:r>
              <a:rPr lang="ru-RU" dirty="0" smtClean="0"/>
              <a:t>азработка </a:t>
            </a:r>
            <a:r>
              <a:rPr lang="ru-RU" dirty="0"/>
              <a:t>программ, календарных планов подготовки туристов различной </a:t>
            </a:r>
            <a:r>
              <a:rPr lang="ru-RU" dirty="0" smtClean="0"/>
              <a:t>квалификации</a:t>
            </a:r>
          </a:p>
          <a:p>
            <a:pPr marL="342900" lvl="0" indent="-342900">
              <a:buFontTx/>
              <a:buChar char="-"/>
            </a:pPr>
            <a:r>
              <a:rPr lang="ru-RU" dirty="0"/>
              <a:t>И</a:t>
            </a:r>
            <a:r>
              <a:rPr lang="ru-RU" dirty="0" smtClean="0"/>
              <a:t>сследование </a:t>
            </a:r>
            <a:r>
              <a:rPr lang="ru-RU" dirty="0"/>
              <a:t>влияния занятий спортивно-оздоровительным туризмом </a:t>
            </a:r>
            <a:r>
              <a:rPr lang="ru-RU" dirty="0" smtClean="0"/>
              <a:t>на результаты </a:t>
            </a:r>
            <a:r>
              <a:rPr lang="ru-RU" dirty="0"/>
              <a:t>основной деятельности занимающихся, в частности </a:t>
            </a:r>
            <a:r>
              <a:rPr lang="ru-RU" dirty="0" smtClean="0"/>
              <a:t>на успеваемость </a:t>
            </a:r>
            <a:r>
              <a:rPr lang="ru-RU" dirty="0"/>
              <a:t>школьников, студентов и на развитие их психических </a:t>
            </a:r>
            <a:r>
              <a:rPr lang="ru-RU" dirty="0" smtClean="0"/>
              <a:t>качеств</a:t>
            </a:r>
          </a:p>
          <a:p>
            <a:pPr marL="342900" lvl="0" indent="-342900">
              <a:buFontTx/>
              <a:buChar char="-"/>
            </a:pPr>
            <a:r>
              <a:rPr lang="ru-RU" dirty="0"/>
              <a:t>И</a:t>
            </a:r>
            <a:r>
              <a:rPr lang="ru-RU" dirty="0" smtClean="0"/>
              <a:t>сследование </a:t>
            </a:r>
            <a:r>
              <a:rPr lang="ru-RU" dirty="0"/>
              <a:t>уровней физической подготовленности туристов различной квалификации и видов туризма методами врачебно-педагогического </a:t>
            </a:r>
            <a:r>
              <a:rPr lang="ru-RU" dirty="0" smtClean="0"/>
              <a:t>контроля</a:t>
            </a:r>
          </a:p>
          <a:p>
            <a:pPr marL="342900" lvl="0" indent="-342900">
              <a:buFontTx/>
              <a:buChar char="-"/>
            </a:pPr>
            <a:r>
              <a:rPr lang="ru-RU" dirty="0"/>
              <a:t>Р</a:t>
            </a:r>
            <a:r>
              <a:rPr lang="ru-RU" dirty="0" smtClean="0"/>
              <a:t>азработка </a:t>
            </a:r>
            <a:r>
              <a:rPr lang="ru-RU" dirty="0"/>
              <a:t>активных </a:t>
            </a:r>
            <a:r>
              <a:rPr lang="ru-RU" dirty="0" smtClean="0"/>
              <a:t>туров</a:t>
            </a:r>
            <a:endParaRPr lang="ru-RU" dirty="0"/>
          </a:p>
          <a:p>
            <a:pPr lvl="0"/>
            <a:endParaRPr lang="ru-RU" dirty="0"/>
          </a:p>
        </p:txBody>
      </p:sp>
      <p:sp>
        <p:nvSpPr>
          <p:cNvPr id="7" name="object 5"/>
          <p:cNvSpPr txBox="1"/>
          <p:nvPr/>
        </p:nvSpPr>
        <p:spPr>
          <a:xfrm>
            <a:off x="609601" y="1143000"/>
            <a:ext cx="3875404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ru-RU" sz="3200" b="0" spc="-25" dirty="0" smtClean="0">
                <a:solidFill>
                  <a:srgbClr val="EF5222"/>
                </a:solidFill>
                <a:latin typeface="Calibri Light"/>
                <a:cs typeface="Calibri Light"/>
              </a:rPr>
              <a:t>Научные</a:t>
            </a:r>
            <a:r>
              <a:rPr lang="ru-RU" sz="3200" b="0" spc="-145" dirty="0" smtClean="0">
                <a:solidFill>
                  <a:srgbClr val="EF5222"/>
                </a:solidFill>
                <a:latin typeface="Calibri Light"/>
                <a:cs typeface="Calibri Light"/>
              </a:rPr>
              <a:t> </a:t>
            </a:r>
            <a:r>
              <a:rPr lang="ru-RU" sz="3200" b="0" spc="-20" dirty="0" smtClean="0">
                <a:solidFill>
                  <a:srgbClr val="EF5222"/>
                </a:solidFill>
                <a:latin typeface="Calibri Light"/>
                <a:cs typeface="Calibri Light"/>
              </a:rPr>
              <a:t>направления:</a:t>
            </a:r>
            <a:endParaRPr lang="ru-RU" sz="3200" dirty="0">
              <a:latin typeface="Calibri Light"/>
              <a:cs typeface="Calibri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-2032"/>
            <a:ext cx="6096000" cy="6860540"/>
          </a:xfrm>
          <a:custGeom>
            <a:avLst/>
            <a:gdLst/>
            <a:ahLst/>
            <a:cxnLst/>
            <a:rect l="l" t="t" r="r" b="b"/>
            <a:pathLst>
              <a:path w="6096000" h="6860540">
                <a:moveTo>
                  <a:pt x="6096000" y="0"/>
                </a:moveTo>
                <a:lnTo>
                  <a:pt x="0" y="0"/>
                </a:lnTo>
                <a:lnTo>
                  <a:pt x="0" y="6860032"/>
                </a:lnTo>
                <a:lnTo>
                  <a:pt x="6096000" y="6860032"/>
                </a:lnTo>
                <a:lnTo>
                  <a:pt x="6096000" y="0"/>
                </a:lnTo>
                <a:close/>
              </a:path>
            </a:pathLst>
          </a:custGeom>
          <a:solidFill>
            <a:srgbClr val="1B33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614042" y="4438015"/>
            <a:ext cx="3567558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b="1" dirty="0" smtClean="0">
                <a:solidFill>
                  <a:schemeClr val="bg1"/>
                </a:solidFill>
                <a:latin typeface="+mj-lt"/>
                <a:cs typeface="Calibri"/>
              </a:rPr>
              <a:t>Соболева Наталья Владимировна</a:t>
            </a:r>
            <a:endParaRPr sz="1800" b="1" dirty="0">
              <a:solidFill>
                <a:schemeClr val="bg1"/>
              </a:solidFill>
              <a:latin typeface="+mj-lt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47800" y="5036253"/>
            <a:ext cx="4386745" cy="174855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5"/>
              </a:spcBef>
            </a:pPr>
            <a:r>
              <a:rPr lang="ru-RU" sz="16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Заведующий</a:t>
            </a:r>
            <a:r>
              <a:rPr lang="ru-RU" sz="1600" spc="-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1600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кафедры</a:t>
            </a:r>
            <a:endParaRPr lang="ru-RU" sz="1600" dirty="0" smtClean="0">
              <a:latin typeface="Times New Roman"/>
              <a:cs typeface="Times New Roman"/>
            </a:endParaRPr>
          </a:p>
          <a:p>
            <a:pPr marL="870585" marR="5080" indent="-55244" algn="r">
              <a:lnSpc>
                <a:spcPct val="100000"/>
              </a:lnSpc>
              <a:spcBef>
                <a:spcPts val="95"/>
              </a:spcBef>
            </a:pPr>
            <a:r>
              <a:rPr lang="ru-RU" sz="1600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теоретических</a:t>
            </a:r>
            <a:r>
              <a:rPr lang="ru-RU" sz="1600" spc="-6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основ</a:t>
            </a:r>
            <a:r>
              <a:rPr lang="ru-RU" sz="1600" spc="-7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lang="ru-RU" sz="1600" spc="-5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1600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менеджмента</a:t>
            </a:r>
            <a:r>
              <a:rPr lang="ru-RU" sz="1600" spc="-3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1600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физической</a:t>
            </a:r>
            <a:r>
              <a:rPr lang="ru-RU" sz="1600" spc="-5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1600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культуры</a:t>
            </a:r>
            <a:r>
              <a:rPr lang="ru-RU" sz="1600" spc="-5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1600" spc="-50" dirty="0" smtClean="0">
                <a:solidFill>
                  <a:srgbClr val="FFFFFF"/>
                </a:solidFill>
                <a:latin typeface="Times New Roman"/>
                <a:cs typeface="Times New Roman"/>
              </a:rPr>
              <a:t>и </a:t>
            </a:r>
            <a:r>
              <a:rPr lang="ru-RU" sz="16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туризма, </a:t>
            </a:r>
            <a:r>
              <a:rPr lang="ru-RU" sz="1600" dirty="0" smtClean="0">
                <a:solidFill>
                  <a:srgbClr val="FFFFFF"/>
                </a:solidFill>
                <a:latin typeface="Calibri"/>
                <a:cs typeface="Calibri"/>
              </a:rPr>
              <a:t>кандидат</a:t>
            </a:r>
            <a:r>
              <a:rPr lang="ru-RU" sz="1600" spc="-6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ru-RU" sz="1600" spc="-10" dirty="0" smtClean="0">
                <a:solidFill>
                  <a:srgbClr val="FFFFFF"/>
                </a:solidFill>
                <a:latin typeface="Calibri"/>
                <a:cs typeface="Calibri"/>
              </a:rPr>
              <a:t>педагогических </a:t>
            </a:r>
            <a:r>
              <a:rPr lang="ru-RU" sz="1600" dirty="0" smtClean="0">
                <a:solidFill>
                  <a:srgbClr val="FFFFFF"/>
                </a:solidFill>
                <a:latin typeface="Calibri"/>
                <a:cs typeface="Calibri"/>
              </a:rPr>
              <a:t>наук,</a:t>
            </a:r>
            <a:r>
              <a:rPr lang="ru-RU" sz="1600" spc="-3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ru-RU" sz="1600" dirty="0" smtClean="0">
                <a:solidFill>
                  <a:srgbClr val="FFFFFF"/>
                </a:solidFill>
                <a:latin typeface="Calibri"/>
                <a:cs typeface="Calibri"/>
              </a:rPr>
              <a:t>профессор</a:t>
            </a:r>
            <a:r>
              <a:rPr lang="ru-RU" sz="1600" spc="-8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ru-RU" sz="1600" dirty="0" smtClean="0">
                <a:solidFill>
                  <a:srgbClr val="FFFFFF"/>
                </a:solidFill>
                <a:latin typeface="Calibri"/>
                <a:cs typeface="Calibri"/>
              </a:rPr>
              <a:t>кафедры</a:t>
            </a:r>
            <a:r>
              <a:rPr lang="ru-RU" sz="1600" spc="-7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ru-RU" sz="1600" dirty="0" smtClean="0">
                <a:solidFill>
                  <a:srgbClr val="FFFFFF"/>
                </a:solidFill>
                <a:latin typeface="Calibri"/>
                <a:cs typeface="Calibri"/>
              </a:rPr>
              <a:t>теоретических</a:t>
            </a:r>
            <a:r>
              <a:rPr lang="ru-RU" sz="1600" spc="23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ru-RU" sz="1600" spc="-10" dirty="0" smtClean="0">
                <a:solidFill>
                  <a:srgbClr val="FFFFFF"/>
                </a:solidFill>
                <a:latin typeface="Calibri"/>
                <a:cs typeface="Calibri"/>
              </a:rPr>
              <a:t>основ</a:t>
            </a:r>
            <a:endParaRPr lang="ru-RU" sz="1600" dirty="0" smtClean="0">
              <a:latin typeface="Calibri"/>
              <a:cs typeface="Calibri"/>
            </a:endParaRPr>
          </a:p>
          <a:p>
            <a:pPr marR="5715" algn="r">
              <a:lnSpc>
                <a:spcPct val="100000"/>
              </a:lnSpc>
            </a:pPr>
            <a:r>
              <a:rPr lang="ru-RU" sz="1600" dirty="0" smtClean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lang="ru-RU" sz="1600" spc="-2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ru-RU" sz="1600" spc="-10" dirty="0" smtClean="0">
                <a:solidFill>
                  <a:srgbClr val="FFFFFF"/>
                </a:solidFill>
                <a:latin typeface="Calibri"/>
                <a:cs typeface="Calibri"/>
              </a:rPr>
              <a:t>менеджмента</a:t>
            </a:r>
            <a:r>
              <a:rPr lang="ru-RU" sz="1600" spc="3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ru-RU" sz="1600" spc="-10" dirty="0" smtClean="0">
                <a:solidFill>
                  <a:srgbClr val="FFFFFF"/>
                </a:solidFill>
                <a:latin typeface="Calibri"/>
                <a:cs typeface="Calibri"/>
              </a:rPr>
              <a:t>физической</a:t>
            </a:r>
            <a:r>
              <a:rPr lang="ru-RU" sz="1600" spc="1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ru-RU" sz="1600" spc="-20" dirty="0" smtClean="0">
                <a:solidFill>
                  <a:srgbClr val="FFFFFF"/>
                </a:solidFill>
                <a:latin typeface="Calibri"/>
                <a:cs typeface="Calibri"/>
              </a:rPr>
              <a:t>культуры</a:t>
            </a:r>
            <a:r>
              <a:rPr lang="ru-RU" sz="1600" spc="-1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ru-RU" sz="1600" dirty="0" smtClean="0">
                <a:solidFill>
                  <a:srgbClr val="FFFFFF"/>
                </a:solidFill>
                <a:latin typeface="Calibri"/>
                <a:cs typeface="Calibri"/>
              </a:rPr>
              <a:t>и </a:t>
            </a:r>
            <a:r>
              <a:rPr lang="ru-RU" sz="1600" spc="-10" dirty="0" smtClean="0">
                <a:solidFill>
                  <a:srgbClr val="FFFFFF"/>
                </a:solidFill>
                <a:latin typeface="Calibri"/>
                <a:cs typeface="Calibri"/>
              </a:rPr>
              <a:t>туризма</a:t>
            </a:r>
            <a:endParaRPr lang="ru-RU" sz="16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53200" y="222855"/>
            <a:ext cx="4322319" cy="5174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ru-RU" sz="1600" dirty="0">
                <a:latin typeface="+mj-lt"/>
              </a:rPr>
              <a:t>Стаж педагогической работы – </a:t>
            </a:r>
            <a:r>
              <a:rPr lang="ru-RU" sz="1600" dirty="0" smtClean="0">
                <a:latin typeface="+mj-lt"/>
              </a:rPr>
              <a:t>17 лет</a:t>
            </a:r>
            <a:endParaRPr lang="ru-RU" sz="1600" dirty="0">
              <a:latin typeface="+mj-lt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1600" dirty="0">
              <a:solidFill>
                <a:schemeClr val="tx1"/>
              </a:solidFill>
              <a:latin typeface="+mj-lt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87758" y="685800"/>
            <a:ext cx="5706999" cy="6696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5405" algn="ctr">
              <a:lnSpc>
                <a:spcPct val="100000"/>
              </a:lnSpc>
              <a:spcBef>
                <a:spcPts val="484"/>
              </a:spcBef>
              <a:spcAft>
                <a:spcPts val="400"/>
              </a:spcAft>
            </a:pPr>
            <a:r>
              <a:rPr sz="2000" b="1" spc="-10" dirty="0" err="1" smtClean="0">
                <a:latin typeface="Calibri"/>
                <a:cs typeface="Calibri"/>
              </a:rPr>
              <a:t>Преподаваемые</a:t>
            </a:r>
            <a:r>
              <a:rPr sz="2000" b="1" dirty="0" smtClean="0">
                <a:latin typeface="Calibri"/>
                <a:cs typeface="Calibri"/>
              </a:rPr>
              <a:t> </a:t>
            </a:r>
            <a:r>
              <a:rPr sz="2000" b="1" spc="-10" dirty="0" err="1">
                <a:latin typeface="Calibri"/>
                <a:cs typeface="Calibri"/>
              </a:rPr>
              <a:t>дисциплины</a:t>
            </a:r>
            <a:r>
              <a:rPr sz="2000" b="1" spc="-10" dirty="0" smtClean="0">
                <a:latin typeface="Calibri"/>
                <a:cs typeface="Calibri"/>
              </a:rPr>
              <a:t>:</a:t>
            </a:r>
            <a:endParaRPr lang="ru-RU" sz="2000" dirty="0">
              <a:latin typeface="Calibri"/>
              <a:cs typeface="Calibri"/>
            </a:endParaRPr>
          </a:p>
          <a:p>
            <a:pPr marL="285750" lvl="0" indent="-285750">
              <a:buFontTx/>
              <a:buChar char="-"/>
            </a:pPr>
            <a:r>
              <a:rPr lang="ru-RU" sz="1600" dirty="0" smtClean="0">
                <a:latin typeface="+mj-lt"/>
              </a:rPr>
              <a:t>Образовательные </a:t>
            </a:r>
            <a:r>
              <a:rPr lang="ru-RU" sz="1600" dirty="0">
                <a:latin typeface="+mj-lt"/>
              </a:rPr>
              <a:t>и дистанционные </a:t>
            </a:r>
            <a:r>
              <a:rPr lang="ru-RU" sz="1600" dirty="0" smtClean="0">
                <a:latin typeface="+mj-lt"/>
              </a:rPr>
              <a:t>технологии</a:t>
            </a:r>
          </a:p>
          <a:p>
            <a:pPr marL="285750" lvl="0" indent="-285750">
              <a:buFontTx/>
              <a:buChar char="-"/>
            </a:pPr>
            <a:r>
              <a:rPr lang="ru-RU" sz="1600" dirty="0" smtClean="0">
                <a:latin typeface="+mj-lt"/>
              </a:rPr>
              <a:t>Анимация </a:t>
            </a:r>
            <a:r>
              <a:rPr lang="ru-RU" sz="1600" dirty="0">
                <a:latin typeface="+mj-lt"/>
              </a:rPr>
              <a:t>в </a:t>
            </a:r>
            <a:r>
              <a:rPr lang="ru-RU" sz="1600" dirty="0" smtClean="0">
                <a:latin typeface="+mj-lt"/>
              </a:rPr>
              <a:t>туризме</a:t>
            </a:r>
          </a:p>
          <a:p>
            <a:pPr marL="285750" lvl="0" indent="-285750">
              <a:buFontTx/>
              <a:buChar char="-"/>
            </a:pPr>
            <a:r>
              <a:rPr lang="ru-RU" sz="1600" dirty="0" smtClean="0">
                <a:latin typeface="+mj-lt"/>
              </a:rPr>
              <a:t>Волейбол</a:t>
            </a:r>
            <a:endParaRPr lang="ru-RU" sz="1600" dirty="0">
              <a:latin typeface="+mj-lt"/>
            </a:endParaRPr>
          </a:p>
          <a:p>
            <a:pPr marL="285750" lvl="0" indent="-285750">
              <a:buFontTx/>
              <a:buChar char="-"/>
            </a:pPr>
            <a:endParaRPr lang="ru-RU" sz="1600" dirty="0">
              <a:latin typeface="+mj-lt"/>
            </a:endParaRPr>
          </a:p>
          <a:p>
            <a:pPr marR="65405" algn="l">
              <a:lnSpc>
                <a:spcPct val="100000"/>
              </a:lnSpc>
              <a:spcAft>
                <a:spcPts val="600"/>
              </a:spcAft>
            </a:pPr>
            <a:r>
              <a:rPr lang="ru-RU" sz="2000" b="1" dirty="0" smtClean="0">
                <a:latin typeface="Calibri"/>
                <a:cs typeface="Calibri"/>
              </a:rPr>
              <a:t>                  </a:t>
            </a:r>
            <a:r>
              <a:rPr sz="2000" b="1" dirty="0" err="1" smtClean="0">
                <a:latin typeface="Calibri"/>
                <a:cs typeface="Calibri"/>
              </a:rPr>
              <a:t>Повышение</a:t>
            </a:r>
            <a:r>
              <a:rPr sz="2000" b="1" spc="-75" dirty="0" smtClean="0">
                <a:latin typeface="Calibri"/>
                <a:cs typeface="Calibri"/>
              </a:rPr>
              <a:t> </a:t>
            </a:r>
            <a:r>
              <a:rPr sz="2000" b="1" spc="-10" dirty="0" err="1">
                <a:latin typeface="Calibri"/>
                <a:cs typeface="Calibri"/>
              </a:rPr>
              <a:t>квалификации</a:t>
            </a:r>
            <a:r>
              <a:rPr sz="2000" b="1" spc="-10" dirty="0" smtClean="0">
                <a:latin typeface="Calibri"/>
                <a:cs typeface="Calibri"/>
              </a:rPr>
              <a:t>:</a:t>
            </a:r>
            <a:endParaRPr lang="ru-RU" sz="2000" b="1" spc="-10" dirty="0" smtClean="0">
              <a:latin typeface="Calibri"/>
              <a:cs typeface="Calibri"/>
            </a:endParaRP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+mj-lt"/>
              </a:rPr>
              <a:t>Электронное </a:t>
            </a:r>
            <a:r>
              <a:rPr lang="ru-RU" sz="1600" dirty="0">
                <a:latin typeface="+mj-lt"/>
              </a:rPr>
              <a:t>обучение и дистанционные образовательные технологии, 2022 </a:t>
            </a:r>
            <a:r>
              <a:rPr lang="ru-RU" sz="1600" dirty="0" smtClean="0">
                <a:latin typeface="+mj-lt"/>
              </a:rPr>
              <a:t>г.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+mj-lt"/>
              </a:rPr>
              <a:t>Цифровые </a:t>
            </a:r>
            <a:r>
              <a:rPr lang="ru-RU" sz="1600" dirty="0">
                <a:latin typeface="+mj-lt"/>
              </a:rPr>
              <a:t>технологии в </a:t>
            </a:r>
            <a:r>
              <a:rPr lang="ru-RU" sz="1600" dirty="0" smtClean="0">
                <a:latin typeface="+mj-lt"/>
              </a:rPr>
              <a:t>преподавании профильных </a:t>
            </a:r>
            <a:r>
              <a:rPr lang="ru-RU" sz="1600" dirty="0">
                <a:latin typeface="+mj-lt"/>
              </a:rPr>
              <a:t>дисциплин, 2022 </a:t>
            </a:r>
            <a:r>
              <a:rPr lang="ru-RU" sz="1600" dirty="0" smtClean="0">
                <a:latin typeface="+mj-lt"/>
              </a:rPr>
              <a:t>год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+mj-lt"/>
              </a:rPr>
              <a:t>Адаптивная </a:t>
            </a:r>
            <a:r>
              <a:rPr lang="ru-RU" sz="1600" dirty="0">
                <a:latin typeface="+mj-lt"/>
              </a:rPr>
              <a:t>физическая культура и адаптивный спорт, 2022 </a:t>
            </a:r>
            <a:r>
              <a:rPr lang="ru-RU" sz="1600" dirty="0" smtClean="0">
                <a:latin typeface="+mj-lt"/>
              </a:rPr>
              <a:t>год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+mj-lt"/>
              </a:rPr>
              <a:t>«Эффективные </a:t>
            </a:r>
            <a:r>
              <a:rPr lang="ru-RU" sz="1600" dirty="0">
                <a:latin typeface="+mj-lt"/>
              </a:rPr>
              <a:t>практики, инновационные проекты и научные исследования в сфере физической культуры, спорта и туризма» 2022 г</a:t>
            </a:r>
            <a:r>
              <a:rPr lang="ru-RU" sz="1600" dirty="0" smtClean="0">
                <a:latin typeface="+mj-lt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+mj-lt"/>
              </a:rPr>
              <a:t>«</a:t>
            </a:r>
            <a:r>
              <a:rPr lang="ru-RU" sz="1600" dirty="0">
                <a:latin typeface="+mj-lt"/>
              </a:rPr>
              <a:t>Глобальное предпринимательство </a:t>
            </a:r>
            <a:r>
              <a:rPr lang="ru-RU" sz="1600" dirty="0" smtClean="0">
                <a:latin typeface="+mj-lt"/>
              </a:rPr>
              <a:t>в реальном </a:t>
            </a:r>
            <a:r>
              <a:rPr lang="ru-RU" sz="1600" dirty="0">
                <a:latin typeface="+mj-lt"/>
              </a:rPr>
              <a:t>и виртуальном пространстве: EGS – </a:t>
            </a:r>
            <a:r>
              <a:rPr lang="ru-RU" sz="1600" dirty="0" smtClean="0">
                <a:latin typeface="+mj-lt"/>
              </a:rPr>
              <a:t>трансформация экономики</a:t>
            </a:r>
            <a:r>
              <a:rPr lang="ru-RU" sz="1600" dirty="0">
                <a:latin typeface="+mj-lt"/>
              </a:rPr>
              <a:t>» 2022 г</a:t>
            </a:r>
            <a:r>
              <a:rPr lang="ru-RU" sz="1600" dirty="0" smtClean="0">
                <a:latin typeface="+mj-lt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+mj-lt"/>
              </a:rPr>
              <a:t>«</a:t>
            </a:r>
            <a:r>
              <a:rPr lang="ru-RU" sz="1600" dirty="0">
                <a:latin typeface="+mj-lt"/>
              </a:rPr>
              <a:t>Разработка образовательных программ </a:t>
            </a:r>
            <a:r>
              <a:rPr lang="ru-RU" sz="1600" dirty="0" smtClean="0">
                <a:latin typeface="+mj-lt"/>
              </a:rPr>
              <a:t>в профессиональном </a:t>
            </a:r>
            <a:r>
              <a:rPr lang="ru-RU" sz="1600" dirty="0">
                <a:latin typeface="+mj-lt"/>
              </a:rPr>
              <a:t>образовании» 2022 г</a:t>
            </a:r>
            <a:r>
              <a:rPr lang="ru-RU" sz="1600" dirty="0" smtClean="0">
                <a:latin typeface="+mj-lt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+mj-lt"/>
              </a:rPr>
              <a:t>«</a:t>
            </a:r>
            <a:r>
              <a:rPr lang="ru-RU" sz="1600" dirty="0">
                <a:latin typeface="+mj-lt"/>
              </a:rPr>
              <a:t>Цифровые технологии в преподавании профильных дисциплин» 2022 г</a:t>
            </a:r>
            <a:r>
              <a:rPr lang="ru-RU" sz="1600" dirty="0" smtClean="0">
                <a:latin typeface="+mj-lt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+mj-lt"/>
              </a:rPr>
              <a:t>«</a:t>
            </a:r>
            <a:r>
              <a:rPr lang="ru-RU" sz="1600" dirty="0" err="1">
                <a:latin typeface="+mj-lt"/>
              </a:rPr>
              <a:t>Вебинары</a:t>
            </a:r>
            <a:r>
              <a:rPr lang="ru-RU" sz="1600" dirty="0">
                <a:latin typeface="+mj-lt"/>
              </a:rPr>
              <a:t> на базе MIND: организация, проведение, подготовка» 2022 г.</a:t>
            </a:r>
          </a:p>
          <a:p>
            <a:endParaRPr lang="ru-RU" sz="1800" dirty="0"/>
          </a:p>
          <a:p>
            <a:pPr marR="65405" algn="l">
              <a:lnSpc>
                <a:spcPct val="100000"/>
              </a:lnSpc>
            </a:pPr>
            <a:endParaRPr sz="1600" dirty="0">
              <a:latin typeface="+mj-lt"/>
              <a:cs typeface="Calibri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1614042" y="496968"/>
            <a:ext cx="3567558" cy="35675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606026" y="0"/>
            <a:ext cx="2586355" cy="6858000"/>
            <a:chOff x="9606026" y="0"/>
            <a:chExt cx="2586355" cy="6858000"/>
          </a:xfrm>
        </p:grpSpPr>
        <p:sp>
          <p:nvSpPr>
            <p:cNvPr id="3" name="object 3"/>
            <p:cNvSpPr/>
            <p:nvPr/>
          </p:nvSpPr>
          <p:spPr>
            <a:xfrm>
              <a:off x="9606026" y="0"/>
              <a:ext cx="2586355" cy="6858000"/>
            </a:xfrm>
            <a:custGeom>
              <a:avLst/>
              <a:gdLst/>
              <a:ahLst/>
              <a:cxnLst/>
              <a:rect l="l" t="t" r="r" b="b"/>
              <a:pathLst>
                <a:path w="2586354" h="6858000">
                  <a:moveTo>
                    <a:pt x="0" y="0"/>
                  </a:moveTo>
                  <a:lnTo>
                    <a:pt x="0" y="6858000"/>
                  </a:lnTo>
                  <a:lnTo>
                    <a:pt x="2585974" y="6858000"/>
                  </a:lnTo>
                  <a:lnTo>
                    <a:pt x="25859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2C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/>
            <a:stretch/>
          </p:blipFill>
          <p:spPr>
            <a:xfrm>
              <a:off x="9793224" y="188937"/>
              <a:ext cx="2398776" cy="58500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xfrm>
            <a:off x="909929" y="1905000"/>
            <a:ext cx="8696097" cy="2202526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342900" lvl="0" indent="-342900">
              <a:buFontTx/>
              <a:buChar char="-"/>
            </a:pPr>
            <a:r>
              <a:rPr lang="ru-RU" dirty="0" smtClean="0"/>
              <a:t>Тренировочный </a:t>
            </a:r>
            <a:r>
              <a:rPr lang="ru-RU" dirty="0"/>
              <a:t>и соревновательный процесс (волейбол и т.д</a:t>
            </a:r>
            <a:r>
              <a:rPr lang="ru-RU" dirty="0" smtClean="0"/>
              <a:t>.)</a:t>
            </a:r>
            <a:endParaRPr lang="ru-RU" dirty="0"/>
          </a:p>
          <a:p>
            <a:pPr marL="342900" lvl="0" indent="-342900">
              <a:buFontTx/>
              <a:buChar char="-"/>
            </a:pPr>
            <a:r>
              <a:rPr lang="ru-RU" dirty="0" smtClean="0"/>
              <a:t>Анимационная </a:t>
            </a:r>
            <a:r>
              <a:rPr lang="ru-RU" dirty="0"/>
              <a:t>деятельность в </a:t>
            </a:r>
            <a:r>
              <a:rPr lang="ru-RU" dirty="0" smtClean="0"/>
              <a:t>туризме</a:t>
            </a:r>
            <a:endParaRPr lang="ru-RU" dirty="0"/>
          </a:p>
          <a:p>
            <a:pPr marL="342900" lvl="0" indent="-342900">
              <a:buFontTx/>
              <a:buChar char="-"/>
            </a:pPr>
            <a:r>
              <a:rPr lang="ru-RU" dirty="0" smtClean="0"/>
              <a:t>Активный туризм</a:t>
            </a:r>
            <a:endParaRPr lang="ru-RU" dirty="0"/>
          </a:p>
          <a:p>
            <a:pPr marL="342900" lvl="0" indent="-342900">
              <a:buFontTx/>
              <a:buChar char="-"/>
            </a:pPr>
            <a:r>
              <a:rPr lang="ru-RU" dirty="0" smtClean="0"/>
              <a:t>Управление </a:t>
            </a:r>
            <a:r>
              <a:rPr lang="ru-RU" dirty="0"/>
              <a:t>в </a:t>
            </a:r>
            <a:r>
              <a:rPr lang="ru-RU" dirty="0" smtClean="0"/>
              <a:t>образовании</a:t>
            </a:r>
            <a:endParaRPr lang="ru-RU" dirty="0"/>
          </a:p>
          <a:p>
            <a:pPr marL="342900" lvl="0" indent="-342900">
              <a:buFontTx/>
              <a:buChar char="-"/>
            </a:pPr>
            <a:r>
              <a:rPr lang="ru-RU" dirty="0" smtClean="0"/>
              <a:t>Цифровые </a:t>
            </a:r>
            <a:r>
              <a:rPr lang="ru-RU" dirty="0"/>
              <a:t>технологии в сфере физической культуры, спорта и </a:t>
            </a:r>
            <a:r>
              <a:rPr lang="ru-RU" dirty="0" smtClean="0"/>
              <a:t>туризма</a:t>
            </a:r>
            <a:endParaRPr lang="ru-RU" dirty="0"/>
          </a:p>
          <a:p>
            <a:pPr marL="342900" lvl="0" indent="-342900">
              <a:buFontTx/>
              <a:buChar char="-"/>
            </a:pPr>
            <a:r>
              <a:rPr lang="ru-RU" dirty="0" smtClean="0"/>
              <a:t>Менеджмент </a:t>
            </a:r>
            <a:r>
              <a:rPr lang="ru-RU" dirty="0"/>
              <a:t>и маркетинг в физической культуре и спорте</a:t>
            </a:r>
          </a:p>
          <a:p>
            <a:pPr lvl="0"/>
            <a:endParaRPr lang="ru-RU" dirty="0"/>
          </a:p>
        </p:txBody>
      </p:sp>
      <p:sp>
        <p:nvSpPr>
          <p:cNvPr id="7" name="object 5"/>
          <p:cNvSpPr txBox="1"/>
          <p:nvPr/>
        </p:nvSpPr>
        <p:spPr>
          <a:xfrm>
            <a:off x="909929" y="1143000"/>
            <a:ext cx="3875404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ru-RU" sz="3200" b="0" spc="-25" dirty="0" smtClean="0">
                <a:solidFill>
                  <a:srgbClr val="EF5222"/>
                </a:solidFill>
                <a:latin typeface="Calibri Light"/>
                <a:cs typeface="Calibri Light"/>
              </a:rPr>
              <a:t>Научные</a:t>
            </a:r>
            <a:r>
              <a:rPr lang="ru-RU" sz="3200" b="0" spc="-145" dirty="0" smtClean="0">
                <a:solidFill>
                  <a:srgbClr val="EF5222"/>
                </a:solidFill>
                <a:latin typeface="Calibri Light"/>
                <a:cs typeface="Calibri Light"/>
              </a:rPr>
              <a:t> </a:t>
            </a:r>
            <a:r>
              <a:rPr lang="ru-RU" sz="3200" b="0" spc="-20" dirty="0" smtClean="0">
                <a:solidFill>
                  <a:srgbClr val="EF5222"/>
                </a:solidFill>
                <a:latin typeface="Calibri Light"/>
                <a:cs typeface="Calibri Light"/>
              </a:rPr>
              <a:t>направления:</a:t>
            </a:r>
            <a:endParaRPr lang="ru-RU" sz="3200" dirty="0">
              <a:latin typeface="Calibri Light"/>
              <a:cs typeface="Calibri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-2032"/>
            <a:ext cx="6096000" cy="6860540"/>
          </a:xfrm>
          <a:custGeom>
            <a:avLst/>
            <a:gdLst/>
            <a:ahLst/>
            <a:cxnLst/>
            <a:rect l="l" t="t" r="r" b="b"/>
            <a:pathLst>
              <a:path w="6096000" h="6860540">
                <a:moveTo>
                  <a:pt x="6096000" y="0"/>
                </a:moveTo>
                <a:lnTo>
                  <a:pt x="0" y="0"/>
                </a:lnTo>
                <a:lnTo>
                  <a:pt x="0" y="6860032"/>
                </a:lnTo>
                <a:lnTo>
                  <a:pt x="6096000" y="6860032"/>
                </a:lnTo>
                <a:lnTo>
                  <a:pt x="6096000" y="0"/>
                </a:lnTo>
                <a:close/>
              </a:path>
            </a:pathLst>
          </a:custGeom>
          <a:solidFill>
            <a:srgbClr val="1B33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614042" y="4438015"/>
            <a:ext cx="3567558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b="1" dirty="0" smtClean="0">
                <a:solidFill>
                  <a:schemeClr val="bg1"/>
                </a:solidFill>
                <a:latin typeface="+mj-lt"/>
                <a:cs typeface="Calibri"/>
              </a:rPr>
              <a:t>Сурикова Надежда Викторовна</a:t>
            </a:r>
            <a:endParaRPr sz="1800" b="1" dirty="0">
              <a:solidFill>
                <a:schemeClr val="bg1"/>
              </a:solidFill>
              <a:latin typeface="+mj-lt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47800" y="4965264"/>
            <a:ext cx="4386745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70585" marR="5080" indent="-55244" algn="r">
              <a:lnSpc>
                <a:spcPct val="100000"/>
              </a:lnSpc>
              <a:spcBef>
                <a:spcPts val="95"/>
              </a:spcBef>
            </a:pPr>
            <a:r>
              <a:rPr lang="ru-RU" sz="1600" dirty="0" smtClean="0">
                <a:solidFill>
                  <a:srgbClr val="FFFFFF"/>
                </a:solidFill>
                <a:latin typeface="Calibri"/>
                <a:cs typeface="Calibri"/>
              </a:rPr>
              <a:t>кандидат</a:t>
            </a:r>
            <a:r>
              <a:rPr lang="ru-RU" sz="1600" spc="-6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ru-RU" sz="1600" spc="-10" dirty="0" smtClean="0">
                <a:solidFill>
                  <a:srgbClr val="FFFFFF"/>
                </a:solidFill>
                <a:latin typeface="Calibri"/>
                <a:cs typeface="Calibri"/>
              </a:rPr>
              <a:t>педагогических </a:t>
            </a:r>
            <a:r>
              <a:rPr lang="ru-RU" sz="1600" dirty="0" smtClean="0">
                <a:solidFill>
                  <a:srgbClr val="FFFFFF"/>
                </a:solidFill>
                <a:latin typeface="Calibri"/>
                <a:cs typeface="Calibri"/>
              </a:rPr>
              <a:t>наук,</a:t>
            </a:r>
            <a:r>
              <a:rPr lang="ru-RU" sz="1600" spc="-3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ru-RU" sz="1600" spc="-10" dirty="0" smtClean="0">
                <a:solidFill>
                  <a:srgbClr val="FFFFFF"/>
                </a:solidFill>
                <a:latin typeface="Calibri"/>
                <a:cs typeface="Calibri"/>
              </a:rPr>
              <a:t>доцент, </a:t>
            </a:r>
            <a:r>
              <a:rPr lang="ru-RU" sz="1600" dirty="0" smtClean="0">
                <a:solidFill>
                  <a:srgbClr val="FFFFFF"/>
                </a:solidFill>
                <a:latin typeface="Calibri"/>
                <a:cs typeface="Calibri"/>
              </a:rPr>
              <a:t>доцент</a:t>
            </a:r>
            <a:r>
              <a:rPr lang="ru-RU" sz="1600" spc="-8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ru-RU" sz="1600" dirty="0" smtClean="0">
                <a:solidFill>
                  <a:srgbClr val="FFFFFF"/>
                </a:solidFill>
                <a:latin typeface="Calibri"/>
                <a:cs typeface="Calibri"/>
              </a:rPr>
              <a:t>кафедры</a:t>
            </a:r>
            <a:r>
              <a:rPr lang="ru-RU" sz="1600" spc="-7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ru-RU" sz="1600" dirty="0" smtClean="0">
                <a:solidFill>
                  <a:srgbClr val="FFFFFF"/>
                </a:solidFill>
                <a:latin typeface="Calibri"/>
                <a:cs typeface="Calibri"/>
              </a:rPr>
              <a:t>теоретических</a:t>
            </a:r>
            <a:r>
              <a:rPr lang="ru-RU" sz="1600" spc="23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ru-RU" sz="1600" spc="-10" dirty="0" smtClean="0">
                <a:solidFill>
                  <a:srgbClr val="FFFFFF"/>
                </a:solidFill>
                <a:latin typeface="Calibri"/>
                <a:cs typeface="Calibri"/>
              </a:rPr>
              <a:t>основ</a:t>
            </a:r>
            <a:endParaRPr lang="ru-RU" sz="1600" dirty="0" smtClean="0">
              <a:latin typeface="Calibri"/>
              <a:cs typeface="Calibri"/>
            </a:endParaRPr>
          </a:p>
          <a:p>
            <a:pPr marR="5715" algn="r">
              <a:lnSpc>
                <a:spcPct val="100000"/>
              </a:lnSpc>
            </a:pPr>
            <a:r>
              <a:rPr lang="ru-RU" sz="1600" dirty="0" smtClean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lang="ru-RU" sz="1600" spc="-2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ru-RU" sz="1600" spc="-10" dirty="0" smtClean="0">
                <a:solidFill>
                  <a:srgbClr val="FFFFFF"/>
                </a:solidFill>
                <a:latin typeface="Calibri"/>
                <a:cs typeface="Calibri"/>
              </a:rPr>
              <a:t>менеджмента</a:t>
            </a:r>
            <a:r>
              <a:rPr lang="ru-RU" sz="1600" spc="3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ru-RU" sz="1600" spc="-10" dirty="0" smtClean="0">
                <a:solidFill>
                  <a:srgbClr val="FFFFFF"/>
                </a:solidFill>
                <a:latin typeface="Calibri"/>
                <a:cs typeface="Calibri"/>
              </a:rPr>
              <a:t>физической</a:t>
            </a:r>
            <a:r>
              <a:rPr lang="ru-RU" sz="1600" spc="1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ru-RU" sz="1600" spc="-20" dirty="0" smtClean="0">
                <a:solidFill>
                  <a:srgbClr val="FFFFFF"/>
                </a:solidFill>
                <a:latin typeface="Calibri"/>
                <a:cs typeface="Calibri"/>
              </a:rPr>
              <a:t>культуры</a:t>
            </a:r>
            <a:r>
              <a:rPr lang="ru-RU" sz="1600" spc="-1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ru-RU" sz="1600" dirty="0" smtClean="0">
                <a:solidFill>
                  <a:srgbClr val="FFFFFF"/>
                </a:solidFill>
                <a:latin typeface="Calibri"/>
                <a:cs typeface="Calibri"/>
              </a:rPr>
              <a:t>и </a:t>
            </a:r>
            <a:r>
              <a:rPr lang="ru-RU" sz="1600" spc="-10" dirty="0" smtClean="0">
                <a:solidFill>
                  <a:srgbClr val="FFFFFF"/>
                </a:solidFill>
                <a:latin typeface="Calibri"/>
                <a:cs typeface="Calibri"/>
              </a:rPr>
              <a:t>туризма</a:t>
            </a:r>
            <a:endParaRPr lang="ru-RU" sz="16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53200" y="222855"/>
            <a:ext cx="4322319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ru-RU" sz="1600" dirty="0">
                <a:latin typeface="+mj-lt"/>
              </a:rPr>
              <a:t>Стаж педагогической работы – </a:t>
            </a:r>
            <a:r>
              <a:rPr lang="ru-RU" sz="1600" dirty="0" smtClean="0">
                <a:latin typeface="+mj-lt"/>
              </a:rPr>
              <a:t>19 лет</a:t>
            </a:r>
            <a:endParaRPr sz="1600" dirty="0">
              <a:solidFill>
                <a:schemeClr val="tx1"/>
              </a:solidFill>
              <a:latin typeface="+mj-lt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87758" y="685800"/>
            <a:ext cx="5706999" cy="4696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5405" algn="ctr">
              <a:lnSpc>
                <a:spcPct val="100000"/>
              </a:lnSpc>
              <a:spcBef>
                <a:spcPts val="484"/>
              </a:spcBef>
              <a:spcAft>
                <a:spcPts val="400"/>
              </a:spcAft>
            </a:pPr>
            <a:r>
              <a:rPr sz="2000" b="1" spc="-10" dirty="0" err="1" smtClean="0">
                <a:latin typeface="Calibri"/>
                <a:cs typeface="Calibri"/>
              </a:rPr>
              <a:t>Преподаваемые</a:t>
            </a:r>
            <a:r>
              <a:rPr sz="2000" b="1" dirty="0" smtClean="0">
                <a:latin typeface="Calibri"/>
                <a:cs typeface="Calibri"/>
              </a:rPr>
              <a:t> </a:t>
            </a:r>
            <a:r>
              <a:rPr sz="2000" b="1" spc="-10" dirty="0" err="1">
                <a:latin typeface="Calibri"/>
                <a:cs typeface="Calibri"/>
              </a:rPr>
              <a:t>дисциплины</a:t>
            </a:r>
            <a:r>
              <a:rPr sz="2000" b="1" spc="-10" dirty="0" smtClean="0">
                <a:latin typeface="Calibri"/>
                <a:cs typeface="Calibri"/>
              </a:rPr>
              <a:t>:</a:t>
            </a:r>
            <a:endParaRPr lang="ru-RU" sz="2000" dirty="0">
              <a:latin typeface="Calibri"/>
              <a:cs typeface="Calibri"/>
            </a:endParaRPr>
          </a:p>
          <a:p>
            <a:pPr marL="285750" lvl="0" indent="-285750">
              <a:buFontTx/>
              <a:buChar char="-"/>
            </a:pPr>
            <a:r>
              <a:rPr lang="ru-RU" sz="1600" dirty="0" smtClean="0">
                <a:latin typeface="+mj-lt"/>
              </a:rPr>
              <a:t>Научно-методическая деятельность</a:t>
            </a:r>
          </a:p>
          <a:p>
            <a:pPr marL="285750" lvl="0" indent="-285750">
              <a:buFontTx/>
              <a:buChar char="-"/>
            </a:pPr>
            <a:r>
              <a:rPr lang="ru-RU" sz="1600" dirty="0" smtClean="0">
                <a:latin typeface="+mj-lt"/>
              </a:rPr>
              <a:t>Методы </a:t>
            </a:r>
            <a:r>
              <a:rPr lang="ru-RU" sz="1600" dirty="0">
                <a:latin typeface="+mj-lt"/>
              </a:rPr>
              <a:t>научных </a:t>
            </a:r>
            <a:r>
              <a:rPr lang="ru-RU" sz="1600" dirty="0" smtClean="0">
                <a:latin typeface="+mj-lt"/>
              </a:rPr>
              <a:t>исследований</a:t>
            </a:r>
          </a:p>
          <a:p>
            <a:pPr marL="285750" lvl="0" indent="-285750">
              <a:buFontTx/>
              <a:buChar char="-"/>
            </a:pPr>
            <a:r>
              <a:rPr lang="ru-RU" sz="1600" dirty="0" smtClean="0">
                <a:latin typeface="+mj-lt"/>
              </a:rPr>
              <a:t>Информационные </a:t>
            </a:r>
            <a:r>
              <a:rPr lang="ru-RU" sz="1600" dirty="0">
                <a:latin typeface="+mj-lt"/>
              </a:rPr>
              <a:t>технологии в науке и </a:t>
            </a:r>
            <a:r>
              <a:rPr lang="ru-RU" sz="1600" dirty="0" smtClean="0">
                <a:latin typeface="+mj-lt"/>
              </a:rPr>
              <a:t>образовании</a:t>
            </a:r>
          </a:p>
          <a:p>
            <a:pPr marL="285750" lvl="0" indent="-285750">
              <a:buFontTx/>
              <a:buChar char="-"/>
            </a:pPr>
            <a:r>
              <a:rPr lang="ru-RU" sz="1600" dirty="0" smtClean="0">
                <a:latin typeface="+mj-lt"/>
              </a:rPr>
              <a:t>Технологии </a:t>
            </a:r>
            <a:r>
              <a:rPr lang="ru-RU" sz="1600" dirty="0">
                <a:latin typeface="+mj-lt"/>
              </a:rPr>
              <a:t>научных исследований в спорте высших </a:t>
            </a:r>
            <a:r>
              <a:rPr lang="ru-RU" sz="1600" dirty="0" smtClean="0">
                <a:latin typeface="+mj-lt"/>
              </a:rPr>
              <a:t>достижений</a:t>
            </a:r>
            <a:endParaRPr lang="ru-RU" sz="1600" dirty="0">
              <a:latin typeface="+mj-lt"/>
            </a:endParaRPr>
          </a:p>
          <a:p>
            <a:pPr marL="285750" lvl="0" indent="-285750">
              <a:buFontTx/>
              <a:buChar char="-"/>
            </a:pPr>
            <a:endParaRPr lang="ru-RU" sz="1600" dirty="0">
              <a:latin typeface="+mj-lt"/>
            </a:endParaRPr>
          </a:p>
          <a:p>
            <a:pPr marR="65405" algn="l">
              <a:lnSpc>
                <a:spcPct val="100000"/>
              </a:lnSpc>
              <a:spcAft>
                <a:spcPts val="600"/>
              </a:spcAft>
            </a:pPr>
            <a:r>
              <a:rPr lang="ru-RU" sz="2000" b="1" dirty="0" smtClean="0">
                <a:latin typeface="Calibri"/>
                <a:cs typeface="Calibri"/>
              </a:rPr>
              <a:t>                  </a:t>
            </a:r>
            <a:r>
              <a:rPr sz="2000" b="1" dirty="0" err="1" smtClean="0">
                <a:latin typeface="Calibri"/>
                <a:cs typeface="Calibri"/>
              </a:rPr>
              <a:t>Повышение</a:t>
            </a:r>
            <a:r>
              <a:rPr sz="2000" b="1" spc="-75" dirty="0" smtClean="0">
                <a:latin typeface="Calibri"/>
                <a:cs typeface="Calibri"/>
              </a:rPr>
              <a:t> </a:t>
            </a:r>
            <a:r>
              <a:rPr sz="2000" b="1" spc="-10" dirty="0" err="1">
                <a:latin typeface="Calibri"/>
                <a:cs typeface="Calibri"/>
              </a:rPr>
              <a:t>квалификации</a:t>
            </a:r>
            <a:r>
              <a:rPr sz="2000" b="1" spc="-10" dirty="0" smtClean="0">
                <a:latin typeface="Calibri"/>
                <a:cs typeface="Calibri"/>
              </a:rPr>
              <a:t>:</a:t>
            </a:r>
            <a:endParaRPr lang="ru-RU" sz="2000" b="1" spc="-10" dirty="0" smtClean="0">
              <a:latin typeface="Calibri"/>
              <a:cs typeface="Calibri"/>
            </a:endParaRPr>
          </a:p>
          <a:p>
            <a:pPr marL="285750" lvl="0" indent="-285750">
              <a:buFontTx/>
              <a:buChar char="-"/>
            </a:pPr>
            <a:r>
              <a:rPr lang="ru-RU" sz="1600" dirty="0" smtClean="0">
                <a:latin typeface="+mj-lt"/>
              </a:rPr>
              <a:t>Адаптивная </a:t>
            </a:r>
            <a:r>
              <a:rPr lang="ru-RU" sz="1600" dirty="0">
                <a:latin typeface="+mj-lt"/>
              </a:rPr>
              <a:t>физическая культура для детей с отклонениями в состоянии здоровья, </a:t>
            </a:r>
            <a:r>
              <a:rPr lang="ru-RU" sz="1600" dirty="0" smtClean="0">
                <a:latin typeface="+mj-lt"/>
              </a:rPr>
              <a:t>2022</a:t>
            </a:r>
          </a:p>
          <a:p>
            <a:pPr marL="285750" lvl="0" indent="-285750">
              <a:buFontTx/>
              <a:buChar char="-"/>
            </a:pPr>
            <a:r>
              <a:rPr lang="ru-RU" sz="1600" dirty="0" smtClean="0">
                <a:latin typeface="+mj-lt"/>
              </a:rPr>
              <a:t>Адаптивная </a:t>
            </a:r>
            <a:r>
              <a:rPr lang="ru-RU" sz="1600" dirty="0">
                <a:latin typeface="+mj-lt"/>
              </a:rPr>
              <a:t>физическая культура: теория и организация, 2022, </a:t>
            </a:r>
            <a:r>
              <a:rPr lang="ru-RU" sz="1600" dirty="0" smtClean="0">
                <a:latin typeface="+mj-lt"/>
              </a:rPr>
              <a:t>СФУ</a:t>
            </a:r>
          </a:p>
          <a:p>
            <a:pPr marL="285750" lvl="0" indent="-285750">
              <a:buFontTx/>
              <a:buChar char="-"/>
            </a:pPr>
            <a:r>
              <a:rPr lang="ru-RU" sz="1600" dirty="0" smtClean="0">
                <a:latin typeface="+mj-lt"/>
              </a:rPr>
              <a:t>Реализация </a:t>
            </a:r>
            <a:r>
              <a:rPr lang="ru-RU" sz="1600" dirty="0">
                <a:latin typeface="+mj-lt"/>
              </a:rPr>
              <a:t>образовательных программ с применением электронного обучения и </a:t>
            </a:r>
            <a:r>
              <a:rPr lang="ru-RU" sz="1600" dirty="0" smtClean="0">
                <a:latin typeface="+mj-lt"/>
              </a:rPr>
              <a:t>дистанционных образовательных </a:t>
            </a:r>
            <a:r>
              <a:rPr lang="ru-RU" sz="1600" dirty="0">
                <a:latin typeface="+mj-lt"/>
              </a:rPr>
              <a:t>технологий, 2022, </a:t>
            </a:r>
            <a:r>
              <a:rPr lang="ru-RU" sz="1600" dirty="0" smtClean="0">
                <a:latin typeface="+mj-lt"/>
              </a:rPr>
              <a:t>СФУ</a:t>
            </a:r>
          </a:p>
          <a:p>
            <a:pPr marL="285750" lvl="0" indent="-285750">
              <a:buFontTx/>
              <a:buChar char="-"/>
            </a:pPr>
            <a:r>
              <a:rPr lang="ru-RU" sz="1600" dirty="0" smtClean="0">
                <a:latin typeface="+mj-lt"/>
              </a:rPr>
              <a:t>Игровые </a:t>
            </a:r>
            <a:r>
              <a:rPr lang="ru-RU" sz="1600" dirty="0">
                <a:latin typeface="+mj-lt"/>
              </a:rPr>
              <a:t>методы преподавания в высшей школе в условиях смешанного обучения, 2021, </a:t>
            </a:r>
            <a:r>
              <a:rPr lang="ru-RU" sz="1600" dirty="0" smtClean="0">
                <a:latin typeface="+mj-lt"/>
              </a:rPr>
              <a:t>СФУ</a:t>
            </a:r>
            <a:endParaRPr lang="ru-RU" sz="1600" dirty="0">
              <a:latin typeface="+mj-lt"/>
            </a:endParaRPr>
          </a:p>
          <a:p>
            <a:pPr marR="65405" algn="l">
              <a:lnSpc>
                <a:spcPct val="100000"/>
              </a:lnSpc>
            </a:pPr>
            <a:endParaRPr sz="1600" dirty="0">
              <a:latin typeface="+mj-lt"/>
              <a:cs typeface="Calibri"/>
            </a:endParaRPr>
          </a:p>
        </p:txBody>
      </p:sp>
      <p:pic>
        <p:nvPicPr>
          <p:cNvPr id="10" name="Image 44"/>
          <p:cNvPicPr/>
          <p:nvPr/>
        </p:nvPicPr>
        <p:blipFill>
          <a:blip r:embed="rId2"/>
          <a:stretch/>
        </p:blipFill>
        <p:spPr>
          <a:xfrm>
            <a:off x="1981200" y="685800"/>
            <a:ext cx="2486659" cy="34808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606026" y="0"/>
            <a:ext cx="2586355" cy="6858000"/>
            <a:chOff x="9606026" y="0"/>
            <a:chExt cx="2586355" cy="6858000"/>
          </a:xfrm>
        </p:grpSpPr>
        <p:sp>
          <p:nvSpPr>
            <p:cNvPr id="3" name="object 3"/>
            <p:cNvSpPr/>
            <p:nvPr/>
          </p:nvSpPr>
          <p:spPr>
            <a:xfrm>
              <a:off x="9606026" y="0"/>
              <a:ext cx="2586355" cy="6858000"/>
            </a:xfrm>
            <a:custGeom>
              <a:avLst/>
              <a:gdLst/>
              <a:ahLst/>
              <a:cxnLst/>
              <a:rect l="l" t="t" r="r" b="b"/>
              <a:pathLst>
                <a:path w="2586354" h="6858000">
                  <a:moveTo>
                    <a:pt x="0" y="0"/>
                  </a:moveTo>
                  <a:lnTo>
                    <a:pt x="0" y="6858000"/>
                  </a:lnTo>
                  <a:lnTo>
                    <a:pt x="2585974" y="6858000"/>
                  </a:lnTo>
                  <a:lnTo>
                    <a:pt x="25859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2C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/>
            <a:stretch/>
          </p:blipFill>
          <p:spPr>
            <a:xfrm>
              <a:off x="9793224" y="188937"/>
              <a:ext cx="2398776" cy="58500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xfrm>
            <a:off x="909929" y="1828800"/>
            <a:ext cx="7456779" cy="1156086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285750" lvl="2" indent="-285750">
              <a:buFontTx/>
              <a:buChar char="-"/>
            </a:pPr>
            <a:r>
              <a:rPr lang="ru-RU" dirty="0" smtClean="0"/>
              <a:t>Обучение </a:t>
            </a:r>
            <a:r>
              <a:rPr lang="ru-RU" dirty="0"/>
              <a:t>и тренировка в коньковых видах </a:t>
            </a:r>
            <a:r>
              <a:rPr lang="ru-RU" dirty="0" smtClean="0"/>
              <a:t>спорта</a:t>
            </a:r>
            <a:endParaRPr lang="ru-RU" sz="900" dirty="0"/>
          </a:p>
          <a:p>
            <a:pPr marL="285750" lvl="2" indent="-285750">
              <a:buFontTx/>
              <a:buChar char="-"/>
            </a:pPr>
            <a:r>
              <a:rPr lang="ru-RU" dirty="0" smtClean="0"/>
              <a:t>Организация </a:t>
            </a:r>
            <a:r>
              <a:rPr lang="ru-RU" dirty="0"/>
              <a:t>рекреационных мероприятий для лиц с ограниченными возможностями </a:t>
            </a:r>
            <a:r>
              <a:rPr lang="ru-RU" dirty="0" smtClean="0"/>
              <a:t>здоровья</a:t>
            </a:r>
            <a:endParaRPr lang="ru-RU" sz="900" dirty="0"/>
          </a:p>
          <a:p>
            <a:pPr marL="285750" lvl="2" indent="-285750">
              <a:buFontTx/>
              <a:buChar char="-"/>
            </a:pPr>
            <a:r>
              <a:rPr lang="ru-RU" dirty="0" smtClean="0"/>
              <a:t>Развитие </a:t>
            </a:r>
            <a:r>
              <a:rPr lang="ru-RU" dirty="0"/>
              <a:t>двигательных способностей в избранном виде спорта</a:t>
            </a:r>
            <a:endParaRPr lang="ru-RU" sz="900" dirty="0"/>
          </a:p>
        </p:txBody>
      </p:sp>
      <p:sp>
        <p:nvSpPr>
          <p:cNvPr id="7" name="object 5"/>
          <p:cNvSpPr txBox="1"/>
          <p:nvPr/>
        </p:nvSpPr>
        <p:spPr>
          <a:xfrm>
            <a:off x="909929" y="1143000"/>
            <a:ext cx="3875404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ru-RU" sz="3200" b="0" spc="-25" dirty="0" smtClean="0">
                <a:solidFill>
                  <a:srgbClr val="EF5222"/>
                </a:solidFill>
                <a:latin typeface="Calibri Light"/>
                <a:cs typeface="Calibri Light"/>
              </a:rPr>
              <a:t>Научные</a:t>
            </a:r>
            <a:r>
              <a:rPr lang="ru-RU" sz="3200" b="0" spc="-145" dirty="0" smtClean="0">
                <a:solidFill>
                  <a:srgbClr val="EF5222"/>
                </a:solidFill>
                <a:latin typeface="Calibri Light"/>
                <a:cs typeface="Calibri Light"/>
              </a:rPr>
              <a:t> </a:t>
            </a:r>
            <a:r>
              <a:rPr lang="ru-RU" sz="3200" b="0" spc="-20" dirty="0" smtClean="0">
                <a:solidFill>
                  <a:srgbClr val="EF5222"/>
                </a:solidFill>
                <a:latin typeface="Calibri Light"/>
                <a:cs typeface="Calibri Light"/>
              </a:rPr>
              <a:t>направления:</a:t>
            </a:r>
            <a:endParaRPr lang="ru-RU" sz="3200" dirty="0">
              <a:latin typeface="Calibri Light"/>
              <a:cs typeface="Calibri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606026" y="0"/>
            <a:ext cx="2586355" cy="6858000"/>
            <a:chOff x="9606026" y="0"/>
            <a:chExt cx="2586355" cy="6858000"/>
          </a:xfrm>
        </p:grpSpPr>
        <p:sp>
          <p:nvSpPr>
            <p:cNvPr id="3" name="object 3"/>
            <p:cNvSpPr/>
            <p:nvPr/>
          </p:nvSpPr>
          <p:spPr>
            <a:xfrm>
              <a:off x="9606026" y="0"/>
              <a:ext cx="2586355" cy="6858000"/>
            </a:xfrm>
            <a:custGeom>
              <a:avLst/>
              <a:gdLst/>
              <a:ahLst/>
              <a:cxnLst/>
              <a:rect l="l" t="t" r="r" b="b"/>
              <a:pathLst>
                <a:path w="2586354" h="6858000">
                  <a:moveTo>
                    <a:pt x="0" y="0"/>
                  </a:moveTo>
                  <a:lnTo>
                    <a:pt x="0" y="6858000"/>
                  </a:lnTo>
                  <a:lnTo>
                    <a:pt x="2585974" y="6858000"/>
                  </a:lnTo>
                  <a:lnTo>
                    <a:pt x="25859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2C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/>
            <a:stretch/>
          </p:blipFill>
          <p:spPr>
            <a:xfrm>
              <a:off x="9793224" y="188937"/>
              <a:ext cx="2398776" cy="58500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xfrm>
            <a:off x="609600" y="1905000"/>
            <a:ext cx="8696097" cy="404918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342900" lvl="0" indent="-342900">
              <a:buFontTx/>
              <a:buChar char="-"/>
            </a:pPr>
            <a:r>
              <a:rPr lang="ru-RU" dirty="0" smtClean="0"/>
              <a:t>Управление </a:t>
            </a:r>
            <a:r>
              <a:rPr lang="ru-RU" dirty="0"/>
              <a:t>тренировочным процессом спортсменов </a:t>
            </a:r>
            <a:r>
              <a:rPr lang="ru-RU" dirty="0" smtClean="0"/>
              <a:t>посредством дозирования </a:t>
            </a:r>
            <a:r>
              <a:rPr lang="ru-RU" dirty="0"/>
              <a:t>нагрузки на модельные характеристики их физической </a:t>
            </a:r>
            <a:r>
              <a:rPr lang="ru-RU" dirty="0" smtClean="0"/>
              <a:t>подготовленности</a:t>
            </a:r>
          </a:p>
          <a:p>
            <a:pPr marL="342900" lvl="0" indent="-342900">
              <a:buFontTx/>
              <a:buChar char="-"/>
            </a:pPr>
            <a:r>
              <a:rPr lang="ru-RU" dirty="0" smtClean="0"/>
              <a:t>Интерактивные </a:t>
            </a:r>
            <a:r>
              <a:rPr lang="ru-RU" dirty="0"/>
              <a:t>формы обучения в образовательном процессе по физической </a:t>
            </a:r>
            <a:r>
              <a:rPr lang="ru-RU" dirty="0" smtClean="0"/>
              <a:t>культуре</a:t>
            </a:r>
          </a:p>
          <a:p>
            <a:pPr marL="342900" lvl="0" indent="-342900">
              <a:buFontTx/>
              <a:buChar char="-"/>
            </a:pPr>
            <a:r>
              <a:rPr lang="ru-RU" dirty="0" smtClean="0"/>
              <a:t>Совершенствование </a:t>
            </a:r>
            <a:r>
              <a:rPr lang="ru-RU" dirty="0"/>
              <a:t>методики подготовки спортсменов различной квалификации в национальных видах спорта (</a:t>
            </a:r>
            <a:r>
              <a:rPr lang="ru-RU" dirty="0" err="1"/>
              <a:t>мас-рестлинг</a:t>
            </a:r>
            <a:r>
              <a:rPr lang="ru-RU" dirty="0"/>
              <a:t>, северное многоборье и т.п</a:t>
            </a:r>
            <a:r>
              <a:rPr lang="ru-RU" dirty="0" smtClean="0"/>
              <a:t>.)</a:t>
            </a:r>
          </a:p>
          <a:p>
            <a:pPr marL="342900" lvl="0" indent="-342900">
              <a:buFontTx/>
              <a:buChar char="-"/>
            </a:pPr>
            <a:r>
              <a:rPr lang="ru-RU" dirty="0" smtClean="0"/>
              <a:t>Антидопинговое </a:t>
            </a:r>
            <a:r>
              <a:rPr lang="ru-RU" dirty="0"/>
              <a:t>обеспечение тренировочного процесса спортсменов на разных этапах </a:t>
            </a:r>
            <a:r>
              <a:rPr lang="ru-RU" dirty="0" smtClean="0"/>
              <a:t>подготовки</a:t>
            </a:r>
          </a:p>
          <a:p>
            <a:pPr marL="342900" lvl="0" indent="-342900">
              <a:buFontTx/>
              <a:buChar char="-"/>
            </a:pPr>
            <a:r>
              <a:rPr lang="ru-RU" dirty="0" smtClean="0"/>
              <a:t>Организация </a:t>
            </a:r>
            <a:r>
              <a:rPr lang="ru-RU" dirty="0"/>
              <a:t>рационального питания и контроль массы </a:t>
            </a:r>
            <a:r>
              <a:rPr lang="ru-RU" dirty="0" smtClean="0"/>
              <a:t>тела при </a:t>
            </a:r>
            <a:r>
              <a:rPr lang="ru-RU" dirty="0"/>
              <a:t>занятиях физкультурно-спортивной </a:t>
            </a:r>
            <a:r>
              <a:rPr lang="ru-RU" dirty="0" smtClean="0"/>
              <a:t>деятельностью</a:t>
            </a:r>
            <a:endParaRPr lang="ru-RU" dirty="0"/>
          </a:p>
          <a:p>
            <a:pPr lvl="0"/>
            <a:endParaRPr lang="ru-RU" dirty="0"/>
          </a:p>
        </p:txBody>
      </p:sp>
      <p:sp>
        <p:nvSpPr>
          <p:cNvPr id="7" name="object 5"/>
          <p:cNvSpPr txBox="1"/>
          <p:nvPr/>
        </p:nvSpPr>
        <p:spPr>
          <a:xfrm>
            <a:off x="533400" y="1143000"/>
            <a:ext cx="3875404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ru-RU" sz="3200" b="0" spc="-25" dirty="0" smtClean="0">
                <a:solidFill>
                  <a:srgbClr val="EF5222"/>
                </a:solidFill>
                <a:latin typeface="Calibri Light"/>
                <a:cs typeface="Calibri Light"/>
              </a:rPr>
              <a:t>Научные</a:t>
            </a:r>
            <a:r>
              <a:rPr lang="ru-RU" sz="3200" b="0" spc="-145" dirty="0" smtClean="0">
                <a:solidFill>
                  <a:srgbClr val="EF5222"/>
                </a:solidFill>
                <a:latin typeface="Calibri Light"/>
                <a:cs typeface="Calibri Light"/>
              </a:rPr>
              <a:t> </a:t>
            </a:r>
            <a:r>
              <a:rPr lang="ru-RU" sz="3200" b="0" spc="-20" dirty="0" smtClean="0">
                <a:solidFill>
                  <a:srgbClr val="EF5222"/>
                </a:solidFill>
                <a:latin typeface="Calibri Light"/>
                <a:cs typeface="Calibri Light"/>
              </a:rPr>
              <a:t>направления:</a:t>
            </a:r>
            <a:endParaRPr lang="ru-RU" sz="3200" dirty="0">
              <a:latin typeface="Calibri Light"/>
              <a:cs typeface="Calibri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931" y="-2540"/>
            <a:ext cx="6096000" cy="6860540"/>
          </a:xfrm>
          <a:custGeom>
            <a:avLst/>
            <a:gdLst/>
            <a:ahLst/>
            <a:cxnLst/>
            <a:rect l="l" t="t" r="r" b="b"/>
            <a:pathLst>
              <a:path w="6096000" h="6860540">
                <a:moveTo>
                  <a:pt x="6096000" y="0"/>
                </a:moveTo>
                <a:lnTo>
                  <a:pt x="0" y="0"/>
                </a:lnTo>
                <a:lnTo>
                  <a:pt x="0" y="6860032"/>
                </a:lnTo>
                <a:lnTo>
                  <a:pt x="6096000" y="6860032"/>
                </a:lnTo>
                <a:lnTo>
                  <a:pt x="6096000" y="0"/>
                </a:lnTo>
                <a:close/>
              </a:path>
            </a:pathLst>
          </a:custGeom>
          <a:solidFill>
            <a:srgbClr val="1B33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614042" y="4438015"/>
            <a:ext cx="3567558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b="1" dirty="0" err="1" smtClean="0">
                <a:solidFill>
                  <a:schemeClr val="bg1"/>
                </a:solidFill>
                <a:latin typeface="+mj-lt"/>
                <a:cs typeface="Calibri"/>
              </a:rPr>
              <a:t>Тропынин</a:t>
            </a:r>
            <a:r>
              <a:rPr lang="ru-RU" b="1" dirty="0" smtClean="0">
                <a:solidFill>
                  <a:schemeClr val="bg1"/>
                </a:solidFill>
                <a:latin typeface="+mj-lt"/>
                <a:cs typeface="Calibri"/>
              </a:rPr>
              <a:t> Игорь Витальевич</a:t>
            </a:r>
            <a:endParaRPr sz="1800" b="1" dirty="0">
              <a:solidFill>
                <a:schemeClr val="bg1"/>
              </a:solidFill>
              <a:latin typeface="+mj-lt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47800" y="4876800"/>
            <a:ext cx="4386745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70585" marR="5080" indent="-55244" algn="r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кандидат</a:t>
            </a:r>
            <a:r>
              <a:rPr sz="16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педагогических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наук,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доцент, </a:t>
            </a:r>
            <a:r>
              <a:rPr lang="ru-RU" sz="1600" dirty="0" smtClean="0">
                <a:solidFill>
                  <a:srgbClr val="FFFFFF"/>
                </a:solidFill>
                <a:latin typeface="Calibri"/>
                <a:cs typeface="Calibri"/>
              </a:rPr>
              <a:t>доцент</a:t>
            </a:r>
            <a:r>
              <a:rPr sz="1600" spc="-8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кафедры</a:t>
            </a:r>
            <a:r>
              <a:rPr sz="16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теоретических</a:t>
            </a:r>
            <a:r>
              <a:rPr sz="1600" spc="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основ</a:t>
            </a:r>
            <a:endParaRPr sz="1600" dirty="0">
              <a:latin typeface="Calibri"/>
              <a:cs typeface="Calibri"/>
            </a:endParaRPr>
          </a:p>
          <a:p>
            <a:pPr marR="5715" algn="r">
              <a:lnSpc>
                <a:spcPct val="100000"/>
              </a:lnSpc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менеджмента</a:t>
            </a:r>
            <a:r>
              <a:rPr sz="16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физической</a:t>
            </a:r>
            <a:r>
              <a:rPr sz="16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культуры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и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туризма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53200" y="222855"/>
            <a:ext cx="4322319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chemeClr val="tx1"/>
                </a:solidFill>
                <a:latin typeface="+mj-lt"/>
                <a:cs typeface="Calibri"/>
              </a:rPr>
              <a:t>Стаж</a:t>
            </a:r>
            <a:r>
              <a:rPr sz="1600" spc="-40" dirty="0">
                <a:solidFill>
                  <a:schemeClr val="tx1"/>
                </a:solidFill>
                <a:latin typeface="+mj-lt"/>
                <a:cs typeface="Calibri"/>
              </a:rPr>
              <a:t> </a:t>
            </a:r>
            <a:r>
              <a:rPr sz="1600" spc="-10" dirty="0">
                <a:solidFill>
                  <a:schemeClr val="tx1"/>
                </a:solidFill>
                <a:latin typeface="+mj-lt"/>
                <a:cs typeface="Calibri"/>
              </a:rPr>
              <a:t>научно-педагогической</a:t>
            </a:r>
            <a:r>
              <a:rPr sz="1600" spc="15" dirty="0">
                <a:solidFill>
                  <a:schemeClr val="tx1"/>
                </a:solidFill>
                <a:latin typeface="+mj-lt"/>
                <a:cs typeface="Calibri"/>
              </a:rPr>
              <a:t> </a:t>
            </a:r>
            <a:r>
              <a:rPr sz="1600" dirty="0">
                <a:solidFill>
                  <a:schemeClr val="tx1"/>
                </a:solidFill>
                <a:latin typeface="+mj-lt"/>
                <a:cs typeface="Calibri"/>
              </a:rPr>
              <a:t>работы</a:t>
            </a:r>
            <a:r>
              <a:rPr sz="1600" spc="-15" dirty="0">
                <a:solidFill>
                  <a:schemeClr val="tx1"/>
                </a:solidFill>
                <a:latin typeface="+mj-lt"/>
                <a:cs typeface="Calibri"/>
              </a:rPr>
              <a:t> </a:t>
            </a:r>
            <a:r>
              <a:rPr sz="1600" dirty="0">
                <a:solidFill>
                  <a:schemeClr val="tx1"/>
                </a:solidFill>
                <a:latin typeface="+mj-lt"/>
                <a:cs typeface="Calibri"/>
              </a:rPr>
              <a:t>–</a:t>
            </a:r>
            <a:r>
              <a:rPr sz="1600" spc="-25" dirty="0">
                <a:solidFill>
                  <a:schemeClr val="tx1"/>
                </a:solidFill>
                <a:latin typeface="+mj-lt"/>
                <a:cs typeface="Calibri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+mj-lt"/>
                <a:cs typeface="Calibri"/>
              </a:rPr>
              <a:t>21 год</a:t>
            </a:r>
            <a:endParaRPr sz="1600" dirty="0">
              <a:solidFill>
                <a:schemeClr val="tx1"/>
              </a:solidFill>
              <a:latin typeface="+mj-lt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24600" y="685800"/>
            <a:ext cx="5570157" cy="26494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5405" algn="ctr">
              <a:lnSpc>
                <a:spcPct val="100000"/>
              </a:lnSpc>
              <a:spcBef>
                <a:spcPts val="484"/>
              </a:spcBef>
              <a:spcAft>
                <a:spcPts val="400"/>
              </a:spcAft>
            </a:pPr>
            <a:r>
              <a:rPr sz="2000" b="1" spc="-10" dirty="0" err="1" smtClean="0">
                <a:latin typeface="Calibri"/>
                <a:cs typeface="Calibri"/>
              </a:rPr>
              <a:t>Преподаваемые</a:t>
            </a:r>
            <a:r>
              <a:rPr sz="2000" b="1" dirty="0" smtClean="0">
                <a:latin typeface="Calibri"/>
                <a:cs typeface="Calibri"/>
              </a:rPr>
              <a:t> </a:t>
            </a:r>
            <a:r>
              <a:rPr sz="2000" b="1" spc="-10" dirty="0" err="1">
                <a:latin typeface="Calibri"/>
                <a:cs typeface="Calibri"/>
              </a:rPr>
              <a:t>дисциплины</a:t>
            </a:r>
            <a:r>
              <a:rPr sz="2000" b="1" spc="-10" dirty="0" smtClean="0">
                <a:latin typeface="Calibri"/>
                <a:cs typeface="Calibri"/>
              </a:rPr>
              <a:t>:</a:t>
            </a:r>
            <a:endParaRPr lang="ru-RU" sz="2000" dirty="0">
              <a:latin typeface="Calibri"/>
              <a:cs typeface="Calibri"/>
            </a:endParaRPr>
          </a:p>
          <a:p>
            <a:pPr marL="285750" lvl="0" indent="-285750">
              <a:buFontTx/>
              <a:buChar char="-"/>
            </a:pPr>
            <a:r>
              <a:rPr lang="ru-RU" sz="1600" dirty="0" smtClean="0">
                <a:latin typeface="+mj-lt"/>
              </a:rPr>
              <a:t>Менеджмент в туристской индустрии;</a:t>
            </a:r>
          </a:p>
          <a:p>
            <a:pPr marL="285750" lvl="0" indent="-285750">
              <a:buFontTx/>
              <a:buChar char="-"/>
            </a:pPr>
            <a:r>
              <a:rPr lang="ru-RU" sz="1600" dirty="0" smtClean="0">
                <a:latin typeface="+mj-lt"/>
              </a:rPr>
              <a:t>Основы менеджмента рекреации и</a:t>
            </a:r>
          </a:p>
          <a:p>
            <a:pPr marL="285750" lvl="0" indent="-285750">
              <a:buFontTx/>
              <a:buChar char="-"/>
            </a:pPr>
            <a:r>
              <a:rPr lang="ru-RU" sz="1600" dirty="0" smtClean="0">
                <a:latin typeface="+mj-lt"/>
              </a:rPr>
              <a:t>туризма;</a:t>
            </a:r>
          </a:p>
          <a:p>
            <a:pPr marL="285750" lvl="0" indent="-285750">
              <a:buFontTx/>
              <a:buChar char="-"/>
            </a:pPr>
            <a:r>
              <a:rPr lang="ru-RU" sz="1600" dirty="0" smtClean="0">
                <a:latin typeface="+mj-lt"/>
              </a:rPr>
              <a:t>Менеджмент физической культуры и спорта;</a:t>
            </a:r>
          </a:p>
          <a:p>
            <a:pPr marL="285750" lvl="0" indent="-285750">
              <a:buFontTx/>
              <a:buChar char="-"/>
            </a:pPr>
            <a:r>
              <a:rPr lang="ru-RU" sz="1600" dirty="0" smtClean="0">
                <a:latin typeface="+mj-lt"/>
              </a:rPr>
              <a:t>Менеджмент организаций физической культуры и спорта;</a:t>
            </a:r>
          </a:p>
          <a:p>
            <a:pPr marL="285750" lvl="0" indent="-285750">
              <a:buFontTx/>
              <a:buChar char="-"/>
            </a:pPr>
            <a:r>
              <a:rPr lang="ru-RU" sz="1600" dirty="0" smtClean="0">
                <a:latin typeface="+mj-lt"/>
              </a:rPr>
              <a:t>Маркетинг рекреации и туризма;</a:t>
            </a:r>
          </a:p>
          <a:p>
            <a:pPr marL="285750" lvl="0" indent="-285750">
              <a:buFontTx/>
              <a:buChar char="-"/>
            </a:pPr>
            <a:r>
              <a:rPr lang="ru-RU" sz="1600" dirty="0" smtClean="0">
                <a:latin typeface="+mj-lt"/>
              </a:rPr>
              <a:t>Основы менеджмента физической культуры и спорта.</a:t>
            </a:r>
          </a:p>
          <a:p>
            <a:pPr marL="285750" lvl="0" indent="-285750">
              <a:buFontTx/>
              <a:buChar char="-"/>
            </a:pPr>
            <a:endParaRPr lang="ru-RU" sz="1600" dirty="0">
              <a:latin typeface="+mj-lt"/>
            </a:endParaRPr>
          </a:p>
          <a:p>
            <a:pPr marR="65405" algn="l">
              <a:lnSpc>
                <a:spcPct val="100000"/>
              </a:lnSpc>
              <a:spcAft>
                <a:spcPts val="600"/>
              </a:spcAft>
            </a:pPr>
            <a:r>
              <a:rPr lang="ru-RU" sz="2000" b="1" dirty="0" smtClean="0">
                <a:latin typeface="Calibri"/>
                <a:cs typeface="Calibri"/>
              </a:rPr>
              <a:t>                  </a:t>
            </a:r>
            <a:endParaRPr sz="1600" dirty="0">
              <a:latin typeface="+mj-lt"/>
              <a:cs typeface="Calibri"/>
            </a:endParaRPr>
          </a:p>
        </p:txBody>
      </p:sp>
      <p:pic>
        <p:nvPicPr>
          <p:cNvPr id="10" name="Image 37"/>
          <p:cNvPicPr/>
          <p:nvPr/>
        </p:nvPicPr>
        <p:blipFill>
          <a:blip r:embed="rId2"/>
          <a:stretch/>
        </p:blipFill>
        <p:spPr>
          <a:xfrm>
            <a:off x="1644409" y="1277180"/>
            <a:ext cx="3323590" cy="2852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606026" y="0"/>
            <a:ext cx="2586355" cy="6858000"/>
            <a:chOff x="9606026" y="0"/>
            <a:chExt cx="2586355" cy="6858000"/>
          </a:xfrm>
        </p:grpSpPr>
        <p:sp>
          <p:nvSpPr>
            <p:cNvPr id="3" name="object 3"/>
            <p:cNvSpPr/>
            <p:nvPr/>
          </p:nvSpPr>
          <p:spPr>
            <a:xfrm>
              <a:off x="9606026" y="0"/>
              <a:ext cx="2586355" cy="6858000"/>
            </a:xfrm>
            <a:custGeom>
              <a:avLst/>
              <a:gdLst/>
              <a:ahLst/>
              <a:cxnLst/>
              <a:rect l="l" t="t" r="r" b="b"/>
              <a:pathLst>
                <a:path w="2586354" h="6858000">
                  <a:moveTo>
                    <a:pt x="0" y="0"/>
                  </a:moveTo>
                  <a:lnTo>
                    <a:pt x="0" y="6858000"/>
                  </a:lnTo>
                  <a:lnTo>
                    <a:pt x="2585974" y="6858000"/>
                  </a:lnTo>
                  <a:lnTo>
                    <a:pt x="25859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2C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/>
            <a:stretch/>
          </p:blipFill>
          <p:spPr>
            <a:xfrm>
              <a:off x="9793224" y="188937"/>
              <a:ext cx="2398776" cy="58500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xfrm>
            <a:off x="909929" y="1905000"/>
            <a:ext cx="8310271" cy="2202526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342900" lvl="0" indent="-342900">
              <a:buFontTx/>
              <a:buChar char="-"/>
            </a:pPr>
            <a:r>
              <a:rPr lang="ru-RU" dirty="0" smtClean="0"/>
              <a:t>Управленческая </a:t>
            </a:r>
            <a:r>
              <a:rPr lang="ru-RU" dirty="0"/>
              <a:t>деятельность в сфере физической культуры, спорта и </a:t>
            </a:r>
            <a:r>
              <a:rPr lang="ru-RU" dirty="0" smtClean="0"/>
              <a:t>туризма</a:t>
            </a:r>
          </a:p>
          <a:p>
            <a:pPr marL="342900" lvl="0" indent="-342900">
              <a:buFontTx/>
              <a:buChar char="-"/>
            </a:pPr>
            <a:r>
              <a:rPr lang="ru-RU" dirty="0"/>
              <a:t>И</a:t>
            </a:r>
            <a:r>
              <a:rPr lang="ru-RU" dirty="0" smtClean="0"/>
              <a:t>сследование </a:t>
            </a:r>
            <a:r>
              <a:rPr lang="ru-RU" dirty="0"/>
              <a:t>возможностей туристского потенциала </a:t>
            </a:r>
            <a:r>
              <a:rPr lang="ru-RU" dirty="0" smtClean="0"/>
              <a:t>территории</a:t>
            </a:r>
          </a:p>
          <a:p>
            <a:pPr marL="342900" lvl="0" indent="-342900">
              <a:buFontTx/>
              <a:buChar char="-"/>
            </a:pPr>
            <a:r>
              <a:rPr lang="ru-RU" dirty="0" smtClean="0"/>
              <a:t>Разработка </a:t>
            </a:r>
            <a:r>
              <a:rPr lang="ru-RU" dirty="0"/>
              <a:t>перспективных программ </a:t>
            </a:r>
            <a:r>
              <a:rPr lang="ru-RU" dirty="0" smtClean="0"/>
              <a:t>туристско-экскурсионного </a:t>
            </a:r>
            <a:r>
              <a:rPr lang="ru-RU" dirty="0"/>
              <a:t>обслуживания на </a:t>
            </a:r>
            <a:r>
              <a:rPr lang="ru-RU" dirty="0" smtClean="0"/>
              <a:t>основе использования </a:t>
            </a:r>
            <a:r>
              <a:rPr lang="ru-RU" dirty="0"/>
              <a:t>туристско-рекреационных ресурсов Красноярского края и сопредельных территорий.</a:t>
            </a:r>
          </a:p>
          <a:p>
            <a:pPr lvl="0"/>
            <a:endParaRPr lang="ru-RU" dirty="0"/>
          </a:p>
        </p:txBody>
      </p:sp>
      <p:sp>
        <p:nvSpPr>
          <p:cNvPr id="7" name="object 5"/>
          <p:cNvSpPr txBox="1"/>
          <p:nvPr/>
        </p:nvSpPr>
        <p:spPr>
          <a:xfrm>
            <a:off x="909929" y="1143000"/>
            <a:ext cx="3875404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ru-RU" sz="3200" b="0" spc="-25" dirty="0" smtClean="0">
                <a:solidFill>
                  <a:srgbClr val="EF5222"/>
                </a:solidFill>
                <a:latin typeface="Calibri Light"/>
                <a:cs typeface="Calibri Light"/>
              </a:rPr>
              <a:t>Научные</a:t>
            </a:r>
            <a:r>
              <a:rPr lang="ru-RU" sz="3200" b="0" spc="-145" dirty="0" smtClean="0">
                <a:solidFill>
                  <a:srgbClr val="EF5222"/>
                </a:solidFill>
                <a:latin typeface="Calibri Light"/>
                <a:cs typeface="Calibri Light"/>
              </a:rPr>
              <a:t> </a:t>
            </a:r>
            <a:r>
              <a:rPr lang="ru-RU" sz="3200" b="0" spc="-20" dirty="0" smtClean="0">
                <a:solidFill>
                  <a:srgbClr val="EF5222"/>
                </a:solidFill>
                <a:latin typeface="Calibri Light"/>
                <a:cs typeface="Calibri Light"/>
              </a:rPr>
              <a:t>направления:</a:t>
            </a:r>
            <a:endParaRPr lang="ru-RU" sz="3200" dirty="0">
              <a:latin typeface="Calibri Light"/>
              <a:cs typeface="Calibri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-2032"/>
            <a:ext cx="6096000" cy="6860540"/>
          </a:xfrm>
          <a:custGeom>
            <a:avLst/>
            <a:gdLst/>
            <a:ahLst/>
            <a:cxnLst/>
            <a:rect l="l" t="t" r="r" b="b"/>
            <a:pathLst>
              <a:path w="6096000" h="6860540">
                <a:moveTo>
                  <a:pt x="6096000" y="0"/>
                </a:moveTo>
                <a:lnTo>
                  <a:pt x="0" y="0"/>
                </a:lnTo>
                <a:lnTo>
                  <a:pt x="0" y="6860032"/>
                </a:lnTo>
                <a:lnTo>
                  <a:pt x="6096000" y="6860032"/>
                </a:lnTo>
                <a:lnTo>
                  <a:pt x="6096000" y="0"/>
                </a:lnTo>
                <a:close/>
              </a:path>
            </a:pathLst>
          </a:custGeom>
          <a:solidFill>
            <a:srgbClr val="1B33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614042" y="4438015"/>
            <a:ext cx="3567558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b="1" dirty="0" err="1" smtClean="0">
                <a:solidFill>
                  <a:schemeClr val="bg1"/>
                </a:solidFill>
                <a:latin typeface="+mj-lt"/>
                <a:cs typeface="Calibri"/>
              </a:rPr>
              <a:t>Тропынин</a:t>
            </a:r>
            <a:r>
              <a:rPr lang="ru-RU" b="1" dirty="0" smtClean="0">
                <a:solidFill>
                  <a:schemeClr val="bg1"/>
                </a:solidFill>
                <a:latin typeface="+mj-lt"/>
                <a:cs typeface="Calibri"/>
              </a:rPr>
              <a:t> Инесса Геннадьевна</a:t>
            </a:r>
            <a:endParaRPr sz="1800" b="1" dirty="0">
              <a:solidFill>
                <a:schemeClr val="bg1"/>
              </a:solidFill>
              <a:latin typeface="+mj-lt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47800" y="4846613"/>
            <a:ext cx="4386745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70585" marR="5080" indent="-55244" algn="r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кандидат</a:t>
            </a:r>
            <a:r>
              <a:rPr sz="16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педагогических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наук,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доцент, </a:t>
            </a:r>
            <a:r>
              <a:rPr lang="ru-RU" sz="1600" dirty="0" smtClean="0">
                <a:solidFill>
                  <a:srgbClr val="FFFFFF"/>
                </a:solidFill>
                <a:latin typeface="Calibri"/>
                <a:cs typeface="Calibri"/>
              </a:rPr>
              <a:t>доцент</a:t>
            </a:r>
            <a:r>
              <a:rPr sz="1600" spc="-8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кафедры</a:t>
            </a:r>
            <a:r>
              <a:rPr sz="16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теоретических</a:t>
            </a:r>
            <a:r>
              <a:rPr sz="1600" spc="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основ</a:t>
            </a:r>
            <a:endParaRPr sz="1600" dirty="0">
              <a:latin typeface="Calibri"/>
              <a:cs typeface="Calibri"/>
            </a:endParaRPr>
          </a:p>
          <a:p>
            <a:pPr marR="5715" algn="r">
              <a:lnSpc>
                <a:spcPct val="100000"/>
              </a:lnSpc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менеджмента</a:t>
            </a:r>
            <a:r>
              <a:rPr sz="16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физической</a:t>
            </a:r>
            <a:r>
              <a:rPr sz="16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культуры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и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туризма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53200" y="222855"/>
            <a:ext cx="4322319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chemeClr val="tx1"/>
                </a:solidFill>
                <a:latin typeface="+mj-lt"/>
                <a:cs typeface="Calibri"/>
              </a:rPr>
              <a:t>Стаж</a:t>
            </a:r>
            <a:r>
              <a:rPr sz="1600" spc="-40" dirty="0">
                <a:solidFill>
                  <a:schemeClr val="tx1"/>
                </a:solidFill>
                <a:latin typeface="+mj-lt"/>
                <a:cs typeface="Calibri"/>
              </a:rPr>
              <a:t> </a:t>
            </a:r>
            <a:r>
              <a:rPr sz="1600" spc="-10" dirty="0">
                <a:solidFill>
                  <a:schemeClr val="tx1"/>
                </a:solidFill>
                <a:latin typeface="+mj-lt"/>
                <a:cs typeface="Calibri"/>
              </a:rPr>
              <a:t>научно-педагогической</a:t>
            </a:r>
            <a:r>
              <a:rPr sz="1600" spc="15" dirty="0">
                <a:solidFill>
                  <a:schemeClr val="tx1"/>
                </a:solidFill>
                <a:latin typeface="+mj-lt"/>
                <a:cs typeface="Calibri"/>
              </a:rPr>
              <a:t> </a:t>
            </a:r>
            <a:r>
              <a:rPr sz="1600" dirty="0">
                <a:solidFill>
                  <a:schemeClr val="tx1"/>
                </a:solidFill>
                <a:latin typeface="+mj-lt"/>
                <a:cs typeface="Calibri"/>
              </a:rPr>
              <a:t>работы</a:t>
            </a:r>
            <a:r>
              <a:rPr sz="1600" spc="-15" dirty="0">
                <a:solidFill>
                  <a:schemeClr val="tx1"/>
                </a:solidFill>
                <a:latin typeface="+mj-lt"/>
                <a:cs typeface="Calibri"/>
              </a:rPr>
              <a:t> </a:t>
            </a:r>
            <a:r>
              <a:rPr sz="1600" dirty="0">
                <a:solidFill>
                  <a:schemeClr val="tx1"/>
                </a:solidFill>
                <a:latin typeface="+mj-lt"/>
                <a:cs typeface="Calibri"/>
              </a:rPr>
              <a:t>–</a:t>
            </a:r>
            <a:r>
              <a:rPr sz="1600" spc="-25" dirty="0">
                <a:solidFill>
                  <a:schemeClr val="tx1"/>
                </a:solidFill>
                <a:latin typeface="+mj-lt"/>
                <a:cs typeface="Calibri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+mj-lt"/>
                <a:cs typeface="Calibri"/>
              </a:rPr>
              <a:t>25 лет</a:t>
            </a:r>
            <a:endParaRPr sz="1600" dirty="0">
              <a:solidFill>
                <a:schemeClr val="tx1"/>
              </a:solidFill>
              <a:latin typeface="+mj-lt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24600" y="685800"/>
            <a:ext cx="5570157" cy="49423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5405" algn="ctr">
              <a:lnSpc>
                <a:spcPct val="100000"/>
              </a:lnSpc>
              <a:spcBef>
                <a:spcPts val="484"/>
              </a:spcBef>
              <a:spcAft>
                <a:spcPts val="400"/>
              </a:spcAft>
            </a:pPr>
            <a:r>
              <a:rPr sz="2000" b="1" spc="-10" dirty="0" err="1" smtClean="0">
                <a:latin typeface="Calibri"/>
                <a:cs typeface="Calibri"/>
              </a:rPr>
              <a:t>Преподаваемые</a:t>
            </a:r>
            <a:r>
              <a:rPr sz="2000" b="1" dirty="0" smtClean="0">
                <a:latin typeface="Calibri"/>
                <a:cs typeface="Calibri"/>
              </a:rPr>
              <a:t> </a:t>
            </a:r>
            <a:r>
              <a:rPr sz="2000" b="1" spc="-10" dirty="0" err="1">
                <a:latin typeface="Calibri"/>
                <a:cs typeface="Calibri"/>
              </a:rPr>
              <a:t>дисциплины</a:t>
            </a:r>
            <a:r>
              <a:rPr sz="2000" b="1" spc="-10" dirty="0" smtClean="0">
                <a:latin typeface="Calibri"/>
                <a:cs typeface="Calibri"/>
              </a:rPr>
              <a:t>:</a:t>
            </a:r>
            <a:endParaRPr lang="ru-RU" sz="2000" dirty="0">
              <a:latin typeface="Calibri"/>
              <a:cs typeface="Calibri"/>
            </a:endParaRP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+mj-lt"/>
              </a:rPr>
              <a:t>Правовое </a:t>
            </a:r>
            <a:r>
              <a:rPr lang="ru-RU" sz="1600" dirty="0">
                <a:latin typeface="+mj-lt"/>
              </a:rPr>
              <a:t>регулирование в </a:t>
            </a:r>
            <a:r>
              <a:rPr lang="ru-RU" sz="1600" dirty="0" smtClean="0">
                <a:latin typeface="+mj-lt"/>
              </a:rPr>
              <a:t>туризме</a:t>
            </a:r>
          </a:p>
          <a:p>
            <a:pPr marL="285750" indent="-285750">
              <a:buFontTx/>
              <a:buChar char="-"/>
            </a:pPr>
            <a:r>
              <a:rPr lang="ru-RU" sz="1600" dirty="0" err="1" smtClean="0">
                <a:latin typeface="+mj-lt"/>
              </a:rPr>
              <a:t>Туроперейтинг</a:t>
            </a:r>
            <a:endParaRPr lang="ru-RU" sz="1600" dirty="0" smtClean="0"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+mj-lt"/>
              </a:rPr>
              <a:t>География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+mj-lt"/>
              </a:rPr>
              <a:t>География </a:t>
            </a:r>
            <a:r>
              <a:rPr lang="ru-RU" sz="1600" dirty="0">
                <a:latin typeface="+mj-lt"/>
              </a:rPr>
              <a:t>рекреационных систем </a:t>
            </a:r>
            <a:r>
              <a:rPr lang="ru-RU" sz="1600" dirty="0" smtClean="0">
                <a:latin typeface="+mj-lt"/>
              </a:rPr>
              <a:t>и туризма</a:t>
            </a:r>
            <a:endParaRPr lang="ru-RU" sz="1600" dirty="0">
              <a:latin typeface="+mj-lt"/>
            </a:endParaRPr>
          </a:p>
          <a:p>
            <a:pPr marL="285750" lvl="0" indent="-285750">
              <a:buFontTx/>
              <a:buChar char="-"/>
            </a:pPr>
            <a:endParaRPr lang="ru-RU" sz="1600" dirty="0">
              <a:latin typeface="+mj-lt"/>
            </a:endParaRPr>
          </a:p>
          <a:p>
            <a:pPr marR="65405" algn="l">
              <a:lnSpc>
                <a:spcPct val="100000"/>
              </a:lnSpc>
              <a:spcAft>
                <a:spcPts val="600"/>
              </a:spcAft>
            </a:pPr>
            <a:r>
              <a:rPr lang="ru-RU" sz="2000" b="1" dirty="0" smtClean="0">
                <a:latin typeface="Calibri"/>
                <a:cs typeface="Calibri"/>
              </a:rPr>
              <a:t>                  </a:t>
            </a:r>
            <a:r>
              <a:rPr lang="ru-RU" sz="1600" b="1" dirty="0" smtClean="0">
                <a:latin typeface="Calibri"/>
                <a:cs typeface="Calibri"/>
              </a:rPr>
              <a:t> </a:t>
            </a:r>
            <a:r>
              <a:rPr lang="ru-RU" sz="2000" b="1" dirty="0" smtClean="0">
                <a:latin typeface="Calibri"/>
                <a:cs typeface="Calibri"/>
              </a:rPr>
              <a:t>Повышение</a:t>
            </a:r>
            <a:r>
              <a:rPr lang="ru-RU" sz="2000" b="1" spc="-75" dirty="0" smtClean="0">
                <a:latin typeface="Calibri"/>
                <a:cs typeface="Calibri"/>
              </a:rPr>
              <a:t> </a:t>
            </a:r>
            <a:r>
              <a:rPr lang="ru-RU" sz="2000" b="1" spc="-10" dirty="0" smtClean="0">
                <a:latin typeface="Calibri"/>
                <a:cs typeface="Calibri"/>
              </a:rPr>
              <a:t>квалификации:</a:t>
            </a:r>
          </a:p>
          <a:p>
            <a:pPr marL="285750" lvl="0" indent="-285750">
              <a:buFontTx/>
              <a:buChar char="-"/>
            </a:pPr>
            <a:r>
              <a:rPr lang="ru-RU" sz="1600" dirty="0" smtClean="0">
                <a:latin typeface="+mj-lt"/>
              </a:rPr>
              <a:t>Эксперт </a:t>
            </a:r>
            <a:r>
              <a:rPr lang="ru-RU" sz="1600" dirty="0">
                <a:latin typeface="+mj-lt"/>
              </a:rPr>
              <a:t>в оценке демонстрационного экзамена по стандартам WORLDSKILLS, - 2021г. (WORLDSKILLS </a:t>
            </a:r>
            <a:r>
              <a:rPr lang="ru-RU" sz="1600" dirty="0" smtClean="0">
                <a:latin typeface="+mj-lt"/>
              </a:rPr>
              <a:t>RUSSIA)</a:t>
            </a:r>
          </a:p>
          <a:p>
            <a:pPr marL="285750" lvl="0" indent="-285750">
              <a:buFontTx/>
              <a:buChar char="-"/>
            </a:pPr>
            <a:r>
              <a:rPr lang="ru-RU" sz="1600" dirty="0" smtClean="0">
                <a:latin typeface="+mj-lt"/>
              </a:rPr>
              <a:t>Реализация </a:t>
            </a:r>
            <a:r>
              <a:rPr lang="ru-RU" sz="1600" dirty="0">
                <a:latin typeface="+mj-lt"/>
              </a:rPr>
              <a:t>образовательных программ с применением электронного обучения и дистанционных образовательных </a:t>
            </a:r>
            <a:r>
              <a:rPr lang="ru-RU" sz="1600" dirty="0" smtClean="0">
                <a:latin typeface="+mj-lt"/>
              </a:rPr>
              <a:t>технологий, </a:t>
            </a:r>
            <a:r>
              <a:rPr lang="ru-RU" sz="1600" dirty="0">
                <a:latin typeface="+mj-lt"/>
              </a:rPr>
              <a:t>- 2021 </a:t>
            </a:r>
            <a:r>
              <a:rPr lang="ru-RU" sz="1600" dirty="0" smtClean="0">
                <a:latin typeface="+mj-lt"/>
              </a:rPr>
              <a:t>г.</a:t>
            </a:r>
          </a:p>
          <a:p>
            <a:pPr marL="285750" lvl="0" indent="-285750">
              <a:buFontTx/>
              <a:buChar char="-"/>
            </a:pPr>
            <a:r>
              <a:rPr lang="ru-RU" sz="1600" dirty="0" smtClean="0">
                <a:latin typeface="+mj-lt"/>
              </a:rPr>
              <a:t>Разработка </a:t>
            </a:r>
            <a:r>
              <a:rPr lang="ru-RU" sz="1600" dirty="0">
                <a:latin typeface="+mj-lt"/>
              </a:rPr>
              <a:t>электронных курсов в системе LMS </a:t>
            </a:r>
            <a:r>
              <a:rPr lang="ru-RU" sz="1600" dirty="0" err="1" smtClean="0">
                <a:latin typeface="+mj-lt"/>
              </a:rPr>
              <a:t>Moodle</a:t>
            </a:r>
            <a:r>
              <a:rPr lang="ru-RU" sz="1600" dirty="0" smtClean="0">
                <a:latin typeface="+mj-lt"/>
              </a:rPr>
              <a:t> </a:t>
            </a:r>
            <a:r>
              <a:rPr lang="ru-RU" sz="1600" dirty="0">
                <a:latin typeface="+mj-lt"/>
              </a:rPr>
              <a:t>– 2020 г., </a:t>
            </a:r>
            <a:endParaRPr lang="ru-RU" sz="1600" dirty="0" smtClean="0">
              <a:latin typeface="+mj-lt"/>
            </a:endParaRPr>
          </a:p>
          <a:p>
            <a:pPr marL="285750" lvl="0" indent="-285750">
              <a:buFontTx/>
              <a:buChar char="-"/>
            </a:pPr>
            <a:r>
              <a:rPr lang="ru-RU" sz="1600" dirty="0" smtClean="0">
                <a:latin typeface="+mj-lt"/>
              </a:rPr>
              <a:t>Мобильное обучение, </a:t>
            </a:r>
            <a:r>
              <a:rPr lang="ru-RU" sz="1600" dirty="0">
                <a:latin typeface="+mj-lt"/>
              </a:rPr>
              <a:t>- 2020 </a:t>
            </a:r>
            <a:r>
              <a:rPr lang="ru-RU" sz="1600" dirty="0" smtClean="0">
                <a:latin typeface="+mj-lt"/>
              </a:rPr>
              <a:t>г.</a:t>
            </a:r>
          </a:p>
          <a:p>
            <a:pPr marL="285750" lvl="0" indent="-285750">
              <a:buFontTx/>
              <a:buChar char="-"/>
            </a:pPr>
            <a:r>
              <a:rPr lang="ru-RU" sz="1600" dirty="0" smtClean="0">
                <a:latin typeface="+mj-lt"/>
              </a:rPr>
              <a:t>РГУТИС </a:t>
            </a:r>
            <a:r>
              <a:rPr lang="ru-RU" sz="1600" dirty="0">
                <a:latin typeface="+mj-lt"/>
              </a:rPr>
              <a:t>повышение квалификации по </a:t>
            </a:r>
            <a:r>
              <a:rPr lang="ru-RU" sz="1600" dirty="0" smtClean="0">
                <a:latin typeface="+mj-lt"/>
              </a:rPr>
              <a:t>программе «Формирование </a:t>
            </a:r>
            <a:r>
              <a:rPr lang="ru-RU" sz="1600" dirty="0">
                <a:latin typeface="+mj-lt"/>
              </a:rPr>
              <a:t>туристских впечатлений как целевой вектор проектирования туристского продукта» - 2022 г.</a:t>
            </a:r>
          </a:p>
          <a:p>
            <a:pPr marR="65405" algn="l">
              <a:lnSpc>
                <a:spcPct val="100000"/>
              </a:lnSpc>
              <a:spcAft>
                <a:spcPts val="600"/>
              </a:spcAft>
            </a:pPr>
            <a:endParaRPr sz="1600" dirty="0">
              <a:latin typeface="+mj-lt"/>
              <a:cs typeface="Calibri"/>
            </a:endParaRPr>
          </a:p>
        </p:txBody>
      </p:sp>
      <p:pic>
        <p:nvPicPr>
          <p:cNvPr id="9" name="Image 54"/>
          <p:cNvPicPr/>
          <p:nvPr/>
        </p:nvPicPr>
        <p:blipFill>
          <a:blip r:embed="rId2"/>
          <a:stretch/>
        </p:blipFill>
        <p:spPr>
          <a:xfrm>
            <a:off x="2057400" y="838200"/>
            <a:ext cx="2133600" cy="3481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606026" y="0"/>
            <a:ext cx="2586355" cy="6858000"/>
            <a:chOff x="9606026" y="0"/>
            <a:chExt cx="2586355" cy="6858000"/>
          </a:xfrm>
        </p:grpSpPr>
        <p:sp>
          <p:nvSpPr>
            <p:cNvPr id="3" name="object 3"/>
            <p:cNvSpPr/>
            <p:nvPr/>
          </p:nvSpPr>
          <p:spPr>
            <a:xfrm>
              <a:off x="9606026" y="0"/>
              <a:ext cx="2586355" cy="6858000"/>
            </a:xfrm>
            <a:custGeom>
              <a:avLst/>
              <a:gdLst/>
              <a:ahLst/>
              <a:cxnLst/>
              <a:rect l="l" t="t" r="r" b="b"/>
              <a:pathLst>
                <a:path w="2586354" h="6858000">
                  <a:moveTo>
                    <a:pt x="0" y="0"/>
                  </a:moveTo>
                  <a:lnTo>
                    <a:pt x="0" y="6858000"/>
                  </a:lnTo>
                  <a:lnTo>
                    <a:pt x="2585974" y="6858000"/>
                  </a:lnTo>
                  <a:lnTo>
                    <a:pt x="25859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2C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/>
            <a:stretch/>
          </p:blipFill>
          <p:spPr>
            <a:xfrm>
              <a:off x="9793224" y="188937"/>
              <a:ext cx="2398776" cy="58500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xfrm>
            <a:off x="909929" y="1905000"/>
            <a:ext cx="8310271" cy="2818079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342900" lvl="0" indent="-342900">
              <a:buFontTx/>
              <a:buChar char="-"/>
            </a:pPr>
            <a:r>
              <a:rPr lang="ru-RU" dirty="0" smtClean="0"/>
              <a:t>Приоритетные </a:t>
            </a:r>
            <a:r>
              <a:rPr lang="ru-RU" dirty="0"/>
              <a:t>направления развития туризма в России и за </a:t>
            </a:r>
            <a:r>
              <a:rPr lang="ru-RU" dirty="0" smtClean="0"/>
              <a:t>рубежом</a:t>
            </a:r>
          </a:p>
          <a:p>
            <a:pPr marL="342900" lvl="0" indent="-342900">
              <a:buFontTx/>
              <a:buChar char="-"/>
            </a:pPr>
            <a:r>
              <a:rPr lang="ru-RU" dirty="0" smtClean="0"/>
              <a:t>Нормативно-правовое </a:t>
            </a:r>
            <a:r>
              <a:rPr lang="ru-RU" dirty="0"/>
              <a:t>регулирование в сфере </a:t>
            </a:r>
            <a:r>
              <a:rPr lang="ru-RU" dirty="0" smtClean="0"/>
              <a:t>туризма</a:t>
            </a:r>
          </a:p>
          <a:p>
            <a:pPr marL="342900" lvl="0" indent="-342900">
              <a:buFontTx/>
              <a:buChar char="-"/>
            </a:pPr>
            <a:r>
              <a:rPr lang="ru-RU" dirty="0"/>
              <a:t>П</a:t>
            </a:r>
            <a:r>
              <a:rPr lang="ru-RU" dirty="0" smtClean="0"/>
              <a:t>родвижение </a:t>
            </a:r>
            <a:r>
              <a:rPr lang="ru-RU" dirty="0"/>
              <a:t>туристского продукта на </a:t>
            </a:r>
            <a:r>
              <a:rPr lang="ru-RU" dirty="0" smtClean="0"/>
              <a:t>внутреннем и </a:t>
            </a:r>
            <a:r>
              <a:rPr lang="ru-RU" dirty="0"/>
              <a:t>мировом туристских </a:t>
            </a:r>
            <a:r>
              <a:rPr lang="ru-RU" dirty="0" smtClean="0"/>
              <a:t>рынках</a:t>
            </a:r>
          </a:p>
          <a:p>
            <a:pPr marL="342900" lvl="0" indent="-342900">
              <a:buFontTx/>
              <a:buChar char="-"/>
            </a:pPr>
            <a:r>
              <a:rPr lang="ru-RU" dirty="0"/>
              <a:t>Г</a:t>
            </a:r>
            <a:r>
              <a:rPr lang="ru-RU" dirty="0" smtClean="0"/>
              <a:t>еография </a:t>
            </a:r>
            <a:r>
              <a:rPr lang="ru-RU" dirty="0"/>
              <a:t>туристско-рекреационных систем и </a:t>
            </a:r>
            <a:r>
              <a:rPr lang="ru-RU" dirty="0" smtClean="0"/>
              <a:t>туризма</a:t>
            </a:r>
          </a:p>
          <a:p>
            <a:pPr marL="342900" lvl="0" indent="-342900">
              <a:buFontTx/>
              <a:buChar char="-"/>
            </a:pPr>
            <a:r>
              <a:rPr lang="ru-RU" dirty="0"/>
              <a:t>Р</a:t>
            </a:r>
            <a:r>
              <a:rPr lang="ru-RU" dirty="0" smtClean="0"/>
              <a:t>азработка </a:t>
            </a:r>
            <a:r>
              <a:rPr lang="ru-RU" dirty="0"/>
              <a:t>перспективных программ </a:t>
            </a:r>
            <a:r>
              <a:rPr lang="ru-RU" dirty="0" smtClean="0"/>
              <a:t>туристско-экскурсионного </a:t>
            </a:r>
            <a:r>
              <a:rPr lang="ru-RU" dirty="0"/>
              <a:t>обслуживания на </a:t>
            </a:r>
            <a:r>
              <a:rPr lang="ru-RU" dirty="0" smtClean="0"/>
              <a:t>основе использования </a:t>
            </a:r>
            <a:r>
              <a:rPr lang="ru-RU" dirty="0"/>
              <a:t>туристско-рекреационных ресурсов Красноярского края и сопредельных </a:t>
            </a:r>
            <a:r>
              <a:rPr lang="ru-RU" dirty="0" smtClean="0"/>
              <a:t>территорий</a:t>
            </a:r>
            <a:endParaRPr lang="ru-RU" dirty="0"/>
          </a:p>
          <a:p>
            <a:pPr lvl="0"/>
            <a:endParaRPr lang="ru-RU" dirty="0"/>
          </a:p>
        </p:txBody>
      </p:sp>
      <p:sp>
        <p:nvSpPr>
          <p:cNvPr id="7" name="object 5"/>
          <p:cNvSpPr txBox="1"/>
          <p:nvPr/>
        </p:nvSpPr>
        <p:spPr>
          <a:xfrm>
            <a:off x="909929" y="1143000"/>
            <a:ext cx="3875404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ru-RU" sz="3200" b="0" spc="-25" dirty="0" smtClean="0">
                <a:solidFill>
                  <a:srgbClr val="EF5222"/>
                </a:solidFill>
                <a:latin typeface="Calibri Light"/>
                <a:cs typeface="Calibri Light"/>
              </a:rPr>
              <a:t>Научные</a:t>
            </a:r>
            <a:r>
              <a:rPr lang="ru-RU" sz="3200" b="0" spc="-145" dirty="0" smtClean="0">
                <a:solidFill>
                  <a:srgbClr val="EF5222"/>
                </a:solidFill>
                <a:latin typeface="Calibri Light"/>
                <a:cs typeface="Calibri Light"/>
              </a:rPr>
              <a:t> </a:t>
            </a:r>
            <a:r>
              <a:rPr lang="ru-RU" sz="3200" b="0" spc="-20" dirty="0" smtClean="0">
                <a:solidFill>
                  <a:srgbClr val="EF5222"/>
                </a:solidFill>
                <a:latin typeface="Calibri Light"/>
                <a:cs typeface="Calibri Light"/>
              </a:rPr>
              <a:t>направления:</a:t>
            </a:r>
            <a:endParaRPr lang="ru-RU" sz="3200" dirty="0">
              <a:latin typeface="Calibri Light"/>
              <a:cs typeface="Calibri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-2032"/>
            <a:ext cx="6096000" cy="6860540"/>
          </a:xfrm>
          <a:custGeom>
            <a:avLst/>
            <a:gdLst/>
            <a:ahLst/>
            <a:cxnLst/>
            <a:rect l="l" t="t" r="r" b="b"/>
            <a:pathLst>
              <a:path w="6096000" h="6860540">
                <a:moveTo>
                  <a:pt x="6096000" y="0"/>
                </a:moveTo>
                <a:lnTo>
                  <a:pt x="0" y="0"/>
                </a:lnTo>
                <a:lnTo>
                  <a:pt x="0" y="6860032"/>
                </a:lnTo>
                <a:lnTo>
                  <a:pt x="6096000" y="6860032"/>
                </a:lnTo>
                <a:lnTo>
                  <a:pt x="6096000" y="0"/>
                </a:lnTo>
                <a:close/>
              </a:path>
            </a:pathLst>
          </a:custGeom>
          <a:solidFill>
            <a:srgbClr val="1B33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614042" y="4438015"/>
            <a:ext cx="3567558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b="1" dirty="0" smtClean="0">
                <a:solidFill>
                  <a:schemeClr val="bg1"/>
                </a:solidFill>
                <a:latin typeface="+mj-lt"/>
                <a:cs typeface="Calibri"/>
              </a:rPr>
              <a:t>Тимошенко Юлия Алексеевна</a:t>
            </a:r>
            <a:endParaRPr sz="1800" b="1" dirty="0">
              <a:solidFill>
                <a:schemeClr val="bg1"/>
              </a:solidFill>
              <a:latin typeface="+mj-lt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47800" y="4873253"/>
            <a:ext cx="4386745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70585" marR="5080" indent="-55244" algn="r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кандидат</a:t>
            </a:r>
            <a:r>
              <a:rPr sz="16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педагогических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наук,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доцент, </a:t>
            </a:r>
            <a:r>
              <a:rPr lang="ru-RU" sz="1600" dirty="0" smtClean="0">
                <a:solidFill>
                  <a:srgbClr val="FFFFFF"/>
                </a:solidFill>
                <a:latin typeface="Calibri"/>
                <a:cs typeface="Calibri"/>
              </a:rPr>
              <a:t>доцент</a:t>
            </a:r>
            <a:r>
              <a:rPr sz="1600" spc="-8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кафедры</a:t>
            </a:r>
            <a:r>
              <a:rPr sz="16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теоретических</a:t>
            </a:r>
            <a:r>
              <a:rPr sz="1600" spc="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основ</a:t>
            </a:r>
            <a:endParaRPr sz="1600" dirty="0">
              <a:latin typeface="Calibri"/>
              <a:cs typeface="Calibri"/>
            </a:endParaRPr>
          </a:p>
          <a:p>
            <a:pPr marR="5715" algn="r">
              <a:lnSpc>
                <a:spcPct val="100000"/>
              </a:lnSpc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менеджмента</a:t>
            </a:r>
            <a:r>
              <a:rPr sz="16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физической</a:t>
            </a:r>
            <a:r>
              <a:rPr sz="16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культуры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и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туризма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53200" y="304704"/>
            <a:ext cx="5029200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dirty="0">
                <a:solidFill>
                  <a:schemeClr val="tx1"/>
                </a:solidFill>
                <a:latin typeface="+mj-lt"/>
                <a:cs typeface="Calibri"/>
              </a:rPr>
              <a:t>Стаж</a:t>
            </a:r>
            <a:r>
              <a:rPr sz="2000" spc="-40" dirty="0">
                <a:solidFill>
                  <a:schemeClr val="tx1"/>
                </a:solidFill>
                <a:latin typeface="+mj-lt"/>
                <a:cs typeface="Calibri"/>
              </a:rPr>
              <a:t> </a:t>
            </a:r>
            <a:r>
              <a:rPr sz="2000" spc="-10" dirty="0">
                <a:solidFill>
                  <a:schemeClr val="tx1"/>
                </a:solidFill>
                <a:latin typeface="+mj-lt"/>
                <a:cs typeface="Calibri"/>
              </a:rPr>
              <a:t>научно-педагогической</a:t>
            </a:r>
            <a:r>
              <a:rPr sz="2000" spc="15" dirty="0">
                <a:solidFill>
                  <a:schemeClr val="tx1"/>
                </a:solidFill>
                <a:latin typeface="+mj-lt"/>
                <a:cs typeface="Calibri"/>
              </a:rPr>
              <a:t> </a:t>
            </a:r>
            <a:r>
              <a:rPr sz="2000" dirty="0" err="1">
                <a:solidFill>
                  <a:schemeClr val="tx1"/>
                </a:solidFill>
                <a:latin typeface="+mj-lt"/>
                <a:cs typeface="Calibri"/>
              </a:rPr>
              <a:t>работы</a:t>
            </a:r>
            <a:r>
              <a:rPr sz="2000" spc="-15" dirty="0">
                <a:solidFill>
                  <a:schemeClr val="tx1"/>
                </a:solidFill>
                <a:latin typeface="+mj-lt"/>
                <a:cs typeface="Calibri"/>
              </a:rPr>
              <a:t> </a:t>
            </a:r>
            <a:r>
              <a:rPr sz="2000" dirty="0" smtClean="0">
                <a:solidFill>
                  <a:schemeClr val="tx1"/>
                </a:solidFill>
                <a:latin typeface="+mj-lt"/>
                <a:cs typeface="Calibri"/>
              </a:rPr>
              <a:t>–</a:t>
            </a:r>
            <a:r>
              <a:rPr lang="ru-RU" sz="2000" dirty="0" smtClean="0">
                <a:solidFill>
                  <a:schemeClr val="tx1"/>
                </a:solidFill>
                <a:latin typeface="+mj-lt"/>
                <a:cs typeface="Calibri"/>
              </a:rPr>
              <a:t> 18 лет</a:t>
            </a:r>
            <a:r>
              <a:rPr sz="2000" spc="-25" dirty="0" smtClean="0">
                <a:solidFill>
                  <a:schemeClr val="tx1"/>
                </a:solidFill>
                <a:latin typeface="+mj-lt"/>
                <a:cs typeface="Calibri"/>
              </a:rPr>
              <a:t> </a:t>
            </a:r>
            <a:endParaRPr sz="2000" dirty="0">
              <a:solidFill>
                <a:schemeClr val="tx1"/>
              </a:solidFill>
              <a:latin typeface="+mj-lt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00800" y="829333"/>
            <a:ext cx="5570157" cy="49577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5405" algn="ctr">
              <a:lnSpc>
                <a:spcPct val="100000"/>
              </a:lnSpc>
              <a:spcBef>
                <a:spcPts val="484"/>
              </a:spcBef>
              <a:spcAft>
                <a:spcPts val="400"/>
              </a:spcAft>
            </a:pPr>
            <a:r>
              <a:rPr sz="2000" b="1" spc="-10" dirty="0" err="1" smtClean="0">
                <a:latin typeface="Calibri"/>
                <a:cs typeface="Calibri"/>
              </a:rPr>
              <a:t>Преподаваемые</a:t>
            </a:r>
            <a:r>
              <a:rPr sz="2000" b="1" dirty="0" smtClean="0">
                <a:latin typeface="Calibri"/>
                <a:cs typeface="Calibri"/>
              </a:rPr>
              <a:t> </a:t>
            </a:r>
            <a:r>
              <a:rPr sz="2000" b="1" spc="-10" dirty="0" err="1">
                <a:latin typeface="Calibri"/>
                <a:cs typeface="Calibri"/>
              </a:rPr>
              <a:t>дисциплины</a:t>
            </a:r>
            <a:r>
              <a:rPr sz="2000" b="1" spc="-10" dirty="0" smtClean="0">
                <a:latin typeface="Calibri"/>
                <a:cs typeface="Calibri"/>
              </a:rPr>
              <a:t>:</a:t>
            </a:r>
            <a:endParaRPr lang="ru-RU" sz="2000" dirty="0">
              <a:latin typeface="Calibri"/>
              <a:cs typeface="Calibri"/>
            </a:endParaRPr>
          </a:p>
          <a:p>
            <a:pPr marL="285750" indent="-285750">
              <a:buFontTx/>
              <a:buChar char="-"/>
            </a:pPr>
            <a:r>
              <a:rPr lang="ru-RU" sz="2000" dirty="0" smtClean="0">
                <a:latin typeface="+mj-lt"/>
                <a:cs typeface="Arial" pitchFamily="34" charset="0" panose="020B0604020202020204"/>
              </a:rPr>
              <a:t>Педагогика </a:t>
            </a:r>
          </a:p>
          <a:p>
            <a:pPr marL="285750" lvl="0" indent="-285750">
              <a:buFontTx/>
              <a:buChar char="-"/>
            </a:pPr>
            <a:endParaRPr lang="ru-RU" sz="1600" dirty="0">
              <a:latin typeface="+mj-lt"/>
            </a:endParaRPr>
          </a:p>
          <a:p>
            <a:pPr marR="65405" algn="l">
              <a:lnSpc>
                <a:spcPct val="100000"/>
              </a:lnSpc>
              <a:spcAft>
                <a:spcPts val="600"/>
              </a:spcAft>
            </a:pPr>
            <a:r>
              <a:rPr lang="ru-RU" sz="2000" b="1" dirty="0" smtClean="0">
                <a:latin typeface="Calibri"/>
                <a:cs typeface="Calibri"/>
              </a:rPr>
              <a:t>                  </a:t>
            </a:r>
            <a:r>
              <a:rPr lang="ru-RU" sz="1600" b="1" dirty="0" smtClean="0">
                <a:latin typeface="Calibri"/>
                <a:cs typeface="Calibri"/>
              </a:rPr>
              <a:t> </a:t>
            </a:r>
            <a:r>
              <a:rPr lang="ru-RU" sz="2000" b="1" dirty="0" smtClean="0">
                <a:latin typeface="Calibri"/>
                <a:cs typeface="Calibri"/>
              </a:rPr>
              <a:t>Повышение</a:t>
            </a:r>
            <a:r>
              <a:rPr lang="ru-RU" sz="2000" b="1" spc="-75" dirty="0" smtClean="0">
                <a:latin typeface="Calibri"/>
                <a:cs typeface="Calibri"/>
              </a:rPr>
              <a:t> </a:t>
            </a:r>
            <a:r>
              <a:rPr lang="ru-RU" sz="2000" b="1" spc="-10" dirty="0" smtClean="0">
                <a:latin typeface="Calibri"/>
                <a:cs typeface="Calibri"/>
              </a:rPr>
              <a:t>квалификации: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latin typeface="+mj-lt"/>
                <a:cs typeface="Arial" pitchFamily="34" charset="0" panose="020B0604020202020204"/>
              </a:rPr>
              <a:t>Технологичные и инновационные виды спорта как вектор развития отрасли физической культуры и спорта, 2024;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latin typeface="+mj-lt"/>
                <a:cs typeface="Arial" pitchFamily="34" charset="0" panose="020B0604020202020204"/>
              </a:rPr>
              <a:t>Цифровые технологии в гуманитарных практиках, 2024;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latin typeface="+mj-lt"/>
                <a:cs typeface="Arial" pitchFamily="34" charset="0" panose="020B0604020202020204"/>
              </a:rPr>
              <a:t>Организация деятельности учебных подразделений образовательных организаций высшего образования, реализующих дисциплины по физической культуре и спорту, 2023</a:t>
            </a:r>
          </a:p>
          <a:p>
            <a:pPr marR="65405" algn="l">
              <a:lnSpc>
                <a:spcPct val="100000"/>
              </a:lnSpc>
              <a:spcAft>
                <a:spcPts val="600"/>
              </a:spcAft>
            </a:pPr>
            <a:endParaRPr lang="ru-RU" sz="1600" b="1" spc="-10" dirty="0" smtClean="0">
              <a:latin typeface="Calibri"/>
              <a:cs typeface="Calibri"/>
            </a:endParaRPr>
          </a:p>
          <a:p>
            <a:pPr marR="65405" algn="l">
              <a:lnSpc>
                <a:spcPct val="100000"/>
              </a:lnSpc>
              <a:spcAft>
                <a:spcPts val="600"/>
              </a:spcAft>
            </a:pPr>
            <a:endParaRPr sz="1600" dirty="0">
              <a:latin typeface="+mj-lt"/>
              <a:cs typeface="Calibri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1758900" y="414998"/>
            <a:ext cx="2578200" cy="3868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606026" y="0"/>
            <a:ext cx="2586355" cy="6858000"/>
            <a:chOff x="9606026" y="0"/>
            <a:chExt cx="2586355" cy="6858000"/>
          </a:xfrm>
        </p:grpSpPr>
        <p:sp>
          <p:nvSpPr>
            <p:cNvPr id="3" name="object 3"/>
            <p:cNvSpPr/>
            <p:nvPr/>
          </p:nvSpPr>
          <p:spPr>
            <a:xfrm>
              <a:off x="9606026" y="0"/>
              <a:ext cx="2586355" cy="6858000"/>
            </a:xfrm>
            <a:custGeom>
              <a:avLst/>
              <a:gdLst/>
              <a:ahLst/>
              <a:cxnLst/>
              <a:rect l="l" t="t" r="r" b="b"/>
              <a:pathLst>
                <a:path w="2586354" h="6858000">
                  <a:moveTo>
                    <a:pt x="0" y="0"/>
                  </a:moveTo>
                  <a:lnTo>
                    <a:pt x="0" y="6858000"/>
                  </a:lnTo>
                  <a:lnTo>
                    <a:pt x="2585974" y="6858000"/>
                  </a:lnTo>
                  <a:lnTo>
                    <a:pt x="25859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2C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/>
            <a:stretch/>
          </p:blipFill>
          <p:spPr>
            <a:xfrm>
              <a:off x="9793224" y="188937"/>
              <a:ext cx="2398776" cy="58500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xfrm>
            <a:off x="909929" y="1905000"/>
            <a:ext cx="8310271" cy="1586973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r>
              <a:rPr lang="ru-RU" dirty="0" smtClean="0">
                <a:latin typeface="+mj-lt"/>
                <a:cs typeface="Arial" pitchFamily="34" charset="0" panose="020B0604020202020204"/>
              </a:rPr>
              <a:t>- Совершенствование </a:t>
            </a:r>
            <a:r>
              <a:rPr lang="ru-RU" dirty="0">
                <a:latin typeface="+mj-lt"/>
                <a:cs typeface="Arial" pitchFamily="34" charset="0" panose="020B0604020202020204"/>
              </a:rPr>
              <a:t>тренировочного процесса;</a:t>
            </a:r>
          </a:p>
          <a:p>
            <a:r>
              <a:rPr lang="ru-RU" dirty="0" smtClean="0">
                <a:latin typeface="+mj-lt"/>
                <a:cs typeface="Arial" pitchFamily="34" charset="0" panose="020B0604020202020204"/>
              </a:rPr>
              <a:t>- Развитие </a:t>
            </a:r>
            <a:r>
              <a:rPr lang="ru-RU" dirty="0">
                <a:latin typeface="+mj-lt"/>
                <a:cs typeface="Arial" pitchFamily="34" charset="0" panose="020B0604020202020204"/>
              </a:rPr>
              <a:t>двигательных способностей в избранном виде спорта;</a:t>
            </a:r>
          </a:p>
          <a:p>
            <a:r>
              <a:rPr lang="ru-RU" dirty="0" smtClean="0">
                <a:latin typeface="+mj-lt"/>
                <a:cs typeface="Arial" pitchFamily="34" charset="0" panose="020B0604020202020204"/>
              </a:rPr>
              <a:t>- Воспитательная </a:t>
            </a:r>
            <a:r>
              <a:rPr lang="ru-RU" dirty="0">
                <a:latin typeface="+mj-lt"/>
                <a:cs typeface="Arial" pitchFamily="34" charset="0" panose="020B0604020202020204"/>
              </a:rPr>
              <a:t>деятельность спортивного педагога;</a:t>
            </a:r>
          </a:p>
          <a:p>
            <a:r>
              <a:rPr lang="ru-RU" dirty="0" smtClean="0">
                <a:latin typeface="+mj-lt"/>
                <a:cs typeface="Arial" pitchFamily="34" charset="0" panose="020B0604020202020204"/>
              </a:rPr>
              <a:t>- Профилактика </a:t>
            </a:r>
            <a:r>
              <a:rPr lang="ru-RU" dirty="0">
                <a:latin typeface="+mj-lt"/>
                <a:cs typeface="Arial" pitchFamily="34" charset="0" panose="020B0604020202020204"/>
              </a:rPr>
              <a:t>нарушений физического здоровья детей и подростков. </a:t>
            </a:r>
          </a:p>
          <a:p>
            <a:pPr lvl="0"/>
            <a:endParaRPr lang="ru-RU" dirty="0"/>
          </a:p>
        </p:txBody>
      </p:sp>
      <p:sp>
        <p:nvSpPr>
          <p:cNvPr id="7" name="object 5"/>
          <p:cNvSpPr txBox="1"/>
          <p:nvPr/>
        </p:nvSpPr>
        <p:spPr>
          <a:xfrm>
            <a:off x="909929" y="1143000"/>
            <a:ext cx="3875404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ru-RU" sz="3200" b="0" spc="-25" dirty="0" smtClean="0">
                <a:solidFill>
                  <a:srgbClr val="EF5222"/>
                </a:solidFill>
                <a:latin typeface="Calibri Light"/>
                <a:cs typeface="Calibri Light"/>
              </a:rPr>
              <a:t>Научные</a:t>
            </a:r>
            <a:r>
              <a:rPr lang="ru-RU" sz="3200" b="0" spc="-145" dirty="0" smtClean="0">
                <a:solidFill>
                  <a:srgbClr val="EF5222"/>
                </a:solidFill>
                <a:latin typeface="Calibri Light"/>
                <a:cs typeface="Calibri Light"/>
              </a:rPr>
              <a:t> </a:t>
            </a:r>
            <a:r>
              <a:rPr lang="ru-RU" sz="3200" b="0" spc="-20" dirty="0" smtClean="0">
                <a:solidFill>
                  <a:srgbClr val="EF5222"/>
                </a:solidFill>
                <a:latin typeface="Calibri Light"/>
                <a:cs typeface="Calibri Light"/>
              </a:rPr>
              <a:t>направления:</a:t>
            </a:r>
            <a:endParaRPr lang="ru-RU" sz="3200" dirty="0">
              <a:latin typeface="Calibri Light"/>
              <a:cs typeface="Calibri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-14654" y="0"/>
            <a:ext cx="6096000" cy="6860540"/>
          </a:xfrm>
          <a:custGeom>
            <a:avLst/>
            <a:gdLst/>
            <a:ahLst/>
            <a:cxnLst/>
            <a:rect l="l" t="t" r="r" b="b"/>
            <a:pathLst>
              <a:path w="6096000" h="6860540">
                <a:moveTo>
                  <a:pt x="6096000" y="0"/>
                </a:moveTo>
                <a:lnTo>
                  <a:pt x="0" y="0"/>
                </a:lnTo>
                <a:lnTo>
                  <a:pt x="0" y="6860032"/>
                </a:lnTo>
                <a:lnTo>
                  <a:pt x="6096000" y="6860032"/>
                </a:lnTo>
                <a:lnTo>
                  <a:pt x="6096000" y="0"/>
                </a:lnTo>
                <a:close/>
              </a:path>
            </a:pathLst>
          </a:custGeom>
          <a:solidFill>
            <a:srgbClr val="1B33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614042" y="4438015"/>
            <a:ext cx="3338958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Филиппова</a:t>
            </a:r>
            <a:r>
              <a:rPr lang="ru-RU" sz="1800" spc="-1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1800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Валентина</a:t>
            </a:r>
            <a:r>
              <a:rPr lang="ru-RU" sz="1800" spc="-13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1800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Сергеевна</a:t>
            </a:r>
            <a:endParaRPr lang="ru-RU" sz="18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87743" y="5070785"/>
            <a:ext cx="4208780" cy="147732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5"/>
              </a:spcBef>
            </a:pPr>
            <a:r>
              <a:rPr lang="ru-RU" sz="16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Старший</a:t>
            </a:r>
            <a:r>
              <a:rPr lang="ru-RU" sz="1600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преподаватель</a:t>
            </a:r>
            <a:r>
              <a:rPr lang="ru-RU" sz="1600" spc="-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1600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кафедры</a:t>
            </a:r>
            <a:endParaRPr lang="ru-RU" sz="1600" dirty="0" smtClean="0">
              <a:latin typeface="Times New Roman"/>
              <a:cs typeface="Times New Roman"/>
            </a:endParaRPr>
          </a:p>
          <a:p>
            <a:pPr marL="12065" marR="5080" algn="ctr">
              <a:lnSpc>
                <a:spcPct val="99400"/>
              </a:lnSpc>
              <a:spcBef>
                <a:spcPts val="15"/>
              </a:spcBef>
            </a:pPr>
            <a:r>
              <a:rPr lang="ru-RU" sz="1600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теоретических</a:t>
            </a:r>
            <a:r>
              <a:rPr lang="ru-RU" sz="1600" spc="-6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основ</a:t>
            </a:r>
            <a:r>
              <a:rPr lang="ru-RU" sz="1600" spc="-7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lang="ru-RU" sz="1600" spc="-5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1600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менеджмента</a:t>
            </a:r>
            <a:r>
              <a:rPr lang="ru-RU" sz="1600" spc="-3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1600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физической</a:t>
            </a:r>
            <a:r>
              <a:rPr lang="ru-RU" sz="1600" spc="-5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1600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культуры</a:t>
            </a:r>
            <a:r>
              <a:rPr lang="ru-RU" sz="1600" spc="-5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1600" spc="-50" dirty="0" smtClean="0">
                <a:solidFill>
                  <a:srgbClr val="FFFFFF"/>
                </a:solidFill>
                <a:latin typeface="Times New Roman"/>
                <a:cs typeface="Times New Roman"/>
              </a:rPr>
              <a:t>и </a:t>
            </a:r>
            <a:r>
              <a:rPr lang="ru-RU" sz="16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туризма</a:t>
            </a:r>
            <a:r>
              <a:rPr lang="ru-RU" sz="1600" spc="-5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Института</a:t>
            </a:r>
            <a:r>
              <a:rPr lang="ru-RU" sz="1600" spc="-4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физической</a:t>
            </a:r>
            <a:r>
              <a:rPr lang="ru-RU" sz="1600" spc="-6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культуры,</a:t>
            </a:r>
            <a:r>
              <a:rPr lang="ru-RU" sz="1600" spc="-4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спорта</a:t>
            </a:r>
            <a:r>
              <a:rPr lang="ru-RU" sz="1600" spc="-7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lang="ru-RU" sz="1600" spc="-5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1600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туризма </a:t>
            </a:r>
            <a:r>
              <a:rPr lang="ru-RU" sz="16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ФГАОУ</a:t>
            </a:r>
            <a:r>
              <a:rPr lang="ru-RU" sz="1600" spc="-7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ВО</a:t>
            </a:r>
            <a:r>
              <a:rPr lang="ru-RU" sz="1600" spc="-5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«Сибирский</a:t>
            </a:r>
            <a:r>
              <a:rPr lang="ru-RU" sz="1600" spc="-5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федеральный</a:t>
            </a:r>
            <a:r>
              <a:rPr lang="ru-RU" sz="1600" spc="-4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1600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университет»</a:t>
            </a:r>
            <a:endParaRPr lang="ru-RU" sz="16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67042" y="311624"/>
            <a:ext cx="4093719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chemeClr val="tx1"/>
                </a:solidFill>
                <a:latin typeface="+mj-lt"/>
                <a:cs typeface="Calibri"/>
              </a:rPr>
              <a:t>Стаж</a:t>
            </a:r>
            <a:r>
              <a:rPr sz="1600" spc="-40" dirty="0">
                <a:solidFill>
                  <a:schemeClr val="tx1"/>
                </a:solidFill>
                <a:latin typeface="+mj-lt"/>
                <a:cs typeface="Calibri"/>
              </a:rPr>
              <a:t> </a:t>
            </a:r>
            <a:r>
              <a:rPr sz="1600" spc="-10" dirty="0">
                <a:solidFill>
                  <a:schemeClr val="tx1"/>
                </a:solidFill>
                <a:latin typeface="+mj-lt"/>
                <a:cs typeface="Calibri"/>
              </a:rPr>
              <a:t>научно-педагогической</a:t>
            </a:r>
            <a:r>
              <a:rPr sz="1600" spc="15" dirty="0">
                <a:solidFill>
                  <a:schemeClr val="tx1"/>
                </a:solidFill>
                <a:latin typeface="+mj-lt"/>
                <a:cs typeface="Calibri"/>
              </a:rPr>
              <a:t> </a:t>
            </a:r>
            <a:r>
              <a:rPr sz="1600" dirty="0" err="1">
                <a:solidFill>
                  <a:schemeClr val="tx1"/>
                </a:solidFill>
                <a:latin typeface="+mj-lt"/>
                <a:cs typeface="Calibri"/>
              </a:rPr>
              <a:t>работы</a:t>
            </a:r>
            <a:r>
              <a:rPr sz="1600" spc="-15" dirty="0">
                <a:solidFill>
                  <a:schemeClr val="tx1"/>
                </a:solidFill>
                <a:latin typeface="+mj-lt"/>
                <a:cs typeface="Calibri"/>
              </a:rPr>
              <a:t> </a:t>
            </a:r>
            <a:r>
              <a:rPr sz="1600" dirty="0" smtClean="0">
                <a:solidFill>
                  <a:schemeClr val="tx1"/>
                </a:solidFill>
                <a:latin typeface="+mj-lt"/>
                <a:cs typeface="Calibri"/>
              </a:rPr>
              <a:t>–</a:t>
            </a:r>
            <a:r>
              <a:rPr lang="ru-RU" sz="1600" dirty="0" smtClean="0">
                <a:solidFill>
                  <a:schemeClr val="tx1"/>
                </a:solidFill>
                <a:latin typeface="+mj-lt"/>
                <a:cs typeface="Calibri"/>
              </a:rPr>
              <a:t> 2 года.</a:t>
            </a:r>
            <a:endParaRPr sz="1600" dirty="0">
              <a:solidFill>
                <a:schemeClr val="tx1"/>
              </a:solidFill>
              <a:latin typeface="+mj-lt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98920" y="1281176"/>
            <a:ext cx="5801691" cy="26673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6710" marR="843280" indent="-285750">
              <a:lnSpc>
                <a:spcPts val="1730"/>
              </a:lnSpc>
              <a:spcBef>
                <a:spcPts val="120"/>
              </a:spcBef>
              <a:buFontTx/>
              <a:buChar char="-"/>
              <a:tabLst>
                <a:tab pos="347980" algn="l"/>
              </a:tabLst>
            </a:pPr>
            <a:r>
              <a:rPr lang="ru-RU" dirty="0" smtClean="0">
                <a:solidFill>
                  <a:schemeClr val="tx1"/>
                </a:solidFill>
                <a:latin typeface="+mj-lt"/>
                <a:cs typeface="Times New Roman"/>
              </a:rPr>
              <a:t>КГТЭИ,</a:t>
            </a:r>
            <a:r>
              <a:rPr lang="ru-RU" spc="-5" dirty="0" smtClean="0">
                <a:solidFill>
                  <a:schemeClr val="tx1"/>
                </a:solidFill>
                <a:latin typeface="+mj-lt"/>
                <a:cs typeface="Times New Roman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+mj-lt"/>
                <a:cs typeface="Times New Roman"/>
              </a:rPr>
              <a:t>«Экономика</a:t>
            </a:r>
            <a:r>
              <a:rPr lang="ru-RU" spc="-5" dirty="0" smtClean="0">
                <a:solidFill>
                  <a:schemeClr val="tx1"/>
                </a:solidFill>
                <a:latin typeface="+mj-lt"/>
                <a:cs typeface="Times New Roman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+mj-lt"/>
                <a:cs typeface="Times New Roman"/>
              </a:rPr>
              <a:t>и</a:t>
            </a:r>
            <a:r>
              <a:rPr lang="ru-RU" spc="-20" dirty="0" smtClean="0">
                <a:solidFill>
                  <a:schemeClr val="tx1"/>
                </a:solidFill>
                <a:latin typeface="+mj-lt"/>
                <a:cs typeface="Times New Roman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+mj-lt"/>
                <a:cs typeface="Times New Roman"/>
              </a:rPr>
              <a:t>управление</a:t>
            </a:r>
            <a:r>
              <a:rPr lang="ru-RU" spc="-25" dirty="0" smtClean="0">
                <a:solidFill>
                  <a:schemeClr val="tx1"/>
                </a:solidFill>
                <a:latin typeface="+mj-lt"/>
                <a:cs typeface="Times New Roman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+mj-lt"/>
                <a:cs typeface="Times New Roman"/>
              </a:rPr>
              <a:t>на</a:t>
            </a:r>
            <a:r>
              <a:rPr lang="ru-RU" spc="-30" dirty="0" smtClean="0">
                <a:solidFill>
                  <a:schemeClr val="tx1"/>
                </a:solidFill>
                <a:latin typeface="+mj-lt"/>
                <a:cs typeface="Times New Roman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+mj-lt"/>
                <a:cs typeface="Times New Roman"/>
              </a:rPr>
              <a:t>предприятии</a:t>
            </a:r>
            <a:r>
              <a:rPr lang="ru-RU" spc="-20" dirty="0" smtClean="0">
                <a:solidFill>
                  <a:schemeClr val="tx1"/>
                </a:solidFill>
                <a:latin typeface="+mj-lt"/>
                <a:cs typeface="Times New Roman"/>
              </a:rPr>
              <a:t> </a:t>
            </a:r>
            <a:r>
              <a:rPr lang="ru-RU" spc="-25" dirty="0" smtClean="0">
                <a:solidFill>
                  <a:schemeClr val="tx1"/>
                </a:solidFill>
                <a:latin typeface="+mj-lt"/>
                <a:cs typeface="Times New Roman"/>
              </a:rPr>
              <a:t>(в </a:t>
            </a:r>
            <a:r>
              <a:rPr lang="ru-RU" dirty="0" smtClean="0">
                <a:solidFill>
                  <a:schemeClr val="tx1"/>
                </a:solidFill>
                <a:latin typeface="+mj-lt"/>
                <a:cs typeface="Times New Roman"/>
              </a:rPr>
              <a:t>торговле)»,</a:t>
            </a:r>
            <a:r>
              <a:rPr lang="ru-RU" spc="-55" dirty="0" smtClean="0">
                <a:solidFill>
                  <a:schemeClr val="tx1"/>
                </a:solidFill>
                <a:latin typeface="+mj-lt"/>
                <a:cs typeface="Times New Roman"/>
              </a:rPr>
              <a:t> </a:t>
            </a:r>
            <a:r>
              <a:rPr lang="ru-RU" spc="-10" dirty="0" smtClean="0">
                <a:solidFill>
                  <a:schemeClr val="tx1"/>
                </a:solidFill>
                <a:latin typeface="+mj-lt"/>
                <a:cs typeface="Times New Roman"/>
              </a:rPr>
              <a:t>(2012г.</a:t>
            </a:r>
          </a:p>
          <a:p>
            <a:pPr marL="346710" marR="843280" indent="-285750">
              <a:lnSpc>
                <a:spcPts val="1730"/>
              </a:lnSpc>
              <a:spcBef>
                <a:spcPts val="120"/>
              </a:spcBef>
              <a:buFontTx/>
              <a:buChar char="-"/>
              <a:tabLst>
                <a:tab pos="347980" algn="l"/>
              </a:tabLst>
            </a:pPr>
            <a:r>
              <a:rPr lang="ru-RU" dirty="0" smtClean="0">
                <a:solidFill>
                  <a:schemeClr val="tx1"/>
                </a:solidFill>
                <a:latin typeface="+mj-lt"/>
                <a:cs typeface="Times New Roman"/>
              </a:rPr>
              <a:t>СФУ.</a:t>
            </a:r>
            <a:r>
              <a:rPr lang="ru-RU" spc="-45" dirty="0" smtClean="0">
                <a:solidFill>
                  <a:schemeClr val="tx1"/>
                </a:solidFill>
                <a:latin typeface="+mj-lt"/>
                <a:cs typeface="Times New Roman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+mj-lt"/>
                <a:cs typeface="Times New Roman"/>
              </a:rPr>
              <a:t>Магистратура.</a:t>
            </a:r>
            <a:r>
              <a:rPr lang="ru-RU" spc="-20" dirty="0" smtClean="0">
                <a:solidFill>
                  <a:schemeClr val="tx1"/>
                </a:solidFill>
                <a:latin typeface="+mj-lt"/>
                <a:cs typeface="Times New Roman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+mj-lt"/>
                <a:cs typeface="Times New Roman"/>
              </a:rPr>
              <a:t>«Технология</a:t>
            </a:r>
            <a:r>
              <a:rPr lang="ru-RU" spc="-50" dirty="0" smtClean="0">
                <a:solidFill>
                  <a:schemeClr val="tx1"/>
                </a:solidFill>
                <a:latin typeface="+mj-lt"/>
                <a:cs typeface="Times New Roman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+mj-lt"/>
                <a:cs typeface="Times New Roman"/>
              </a:rPr>
              <a:t>продукции</a:t>
            </a:r>
            <a:r>
              <a:rPr lang="ru-RU" spc="-35" dirty="0" smtClean="0">
                <a:solidFill>
                  <a:schemeClr val="tx1"/>
                </a:solidFill>
                <a:latin typeface="+mj-lt"/>
                <a:cs typeface="Times New Roman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+mj-lt"/>
                <a:cs typeface="Times New Roman"/>
              </a:rPr>
              <a:t>и</a:t>
            </a:r>
            <a:r>
              <a:rPr lang="ru-RU" spc="-20" dirty="0" smtClean="0">
                <a:solidFill>
                  <a:schemeClr val="tx1"/>
                </a:solidFill>
                <a:latin typeface="+mj-lt"/>
                <a:cs typeface="Times New Roman"/>
              </a:rPr>
              <a:t> </a:t>
            </a:r>
            <a:r>
              <a:rPr lang="ru-RU" spc="-10" dirty="0" smtClean="0">
                <a:solidFill>
                  <a:schemeClr val="tx1"/>
                </a:solidFill>
                <a:latin typeface="+mj-lt"/>
                <a:cs typeface="Times New Roman"/>
              </a:rPr>
              <a:t>организация </a:t>
            </a:r>
            <a:r>
              <a:rPr lang="ru-RU" dirty="0" smtClean="0">
                <a:solidFill>
                  <a:schemeClr val="tx1"/>
                </a:solidFill>
                <a:latin typeface="+mj-lt"/>
                <a:cs typeface="Times New Roman"/>
              </a:rPr>
              <a:t>общественного</a:t>
            </a:r>
            <a:r>
              <a:rPr lang="ru-RU" spc="-50" dirty="0" smtClean="0">
                <a:solidFill>
                  <a:schemeClr val="tx1"/>
                </a:solidFill>
                <a:latin typeface="+mj-lt"/>
                <a:cs typeface="Times New Roman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+mj-lt"/>
                <a:cs typeface="Times New Roman"/>
              </a:rPr>
              <a:t>питания», </a:t>
            </a:r>
            <a:r>
              <a:rPr lang="ru-RU" spc="-10" dirty="0" smtClean="0">
                <a:solidFill>
                  <a:schemeClr val="tx1"/>
                </a:solidFill>
                <a:latin typeface="+mj-lt"/>
                <a:cs typeface="Times New Roman"/>
              </a:rPr>
              <a:t>(2015г.)</a:t>
            </a:r>
          </a:p>
          <a:p>
            <a:pPr marL="346710" marR="843280" indent="-285750">
              <a:lnSpc>
                <a:spcPts val="1730"/>
              </a:lnSpc>
              <a:spcBef>
                <a:spcPts val="120"/>
              </a:spcBef>
              <a:buFontTx/>
              <a:buChar char="-"/>
              <a:tabLst>
                <a:tab pos="347980" algn="l"/>
              </a:tabLst>
            </a:pPr>
            <a:endParaRPr lang="ru-RU" sz="1600" dirty="0" smtClean="0">
              <a:solidFill>
                <a:schemeClr val="tx1"/>
              </a:solidFill>
              <a:latin typeface="+mj-lt"/>
              <a:cs typeface="Times New Roman"/>
            </a:endParaRPr>
          </a:p>
          <a:p>
            <a:pPr marR="65405" algn="ctr">
              <a:lnSpc>
                <a:spcPct val="100000"/>
              </a:lnSpc>
              <a:spcAft>
                <a:spcPts val="600"/>
              </a:spcAft>
            </a:pPr>
            <a:r>
              <a:rPr sz="2000" b="1" spc="-10" dirty="0" err="1" smtClean="0">
                <a:latin typeface="Calibri"/>
                <a:cs typeface="Calibri"/>
              </a:rPr>
              <a:t>Преподаваемые</a:t>
            </a:r>
            <a:r>
              <a:rPr sz="2000" b="1" dirty="0" smtClean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дисциплины:</a:t>
            </a:r>
            <a:endParaRPr sz="2000" dirty="0">
              <a:latin typeface="Calibri"/>
              <a:cs typeface="Calibri"/>
            </a:endParaRPr>
          </a:p>
          <a:p>
            <a:pPr marL="346710" indent="-285750">
              <a:lnSpc>
                <a:spcPts val="1789"/>
              </a:lnSpc>
              <a:buFontTx/>
              <a:buChar char="-"/>
              <a:tabLst>
                <a:tab pos="347980" algn="l"/>
              </a:tabLst>
            </a:pPr>
            <a:r>
              <a:rPr lang="ru-RU" dirty="0" smtClean="0">
                <a:solidFill>
                  <a:schemeClr val="tx1"/>
                </a:solidFill>
                <a:latin typeface="+mj-lt"/>
                <a:cs typeface="Times New Roman"/>
              </a:rPr>
              <a:t>Культура</a:t>
            </a:r>
            <a:r>
              <a:rPr lang="ru-RU" spc="-35" dirty="0" smtClean="0">
                <a:solidFill>
                  <a:schemeClr val="tx1"/>
                </a:solidFill>
                <a:latin typeface="+mj-lt"/>
                <a:cs typeface="Times New Roman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+mj-lt"/>
                <a:cs typeface="Times New Roman"/>
              </a:rPr>
              <a:t>сервисной</a:t>
            </a:r>
            <a:r>
              <a:rPr lang="ru-RU" spc="-25" dirty="0" smtClean="0">
                <a:solidFill>
                  <a:schemeClr val="tx1"/>
                </a:solidFill>
                <a:latin typeface="+mj-lt"/>
                <a:cs typeface="Times New Roman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+mj-lt"/>
                <a:cs typeface="Times New Roman"/>
              </a:rPr>
              <a:t>деятельности</a:t>
            </a:r>
            <a:r>
              <a:rPr lang="ru-RU" spc="-45" dirty="0" smtClean="0">
                <a:solidFill>
                  <a:schemeClr val="tx1"/>
                </a:solidFill>
                <a:latin typeface="+mj-lt"/>
                <a:cs typeface="Times New Roman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+mj-lt"/>
                <a:cs typeface="Times New Roman"/>
              </a:rPr>
              <a:t>в</a:t>
            </a:r>
            <a:r>
              <a:rPr lang="ru-RU" spc="-50" dirty="0" smtClean="0">
                <a:solidFill>
                  <a:schemeClr val="tx1"/>
                </a:solidFill>
                <a:latin typeface="+mj-lt"/>
                <a:cs typeface="Times New Roman"/>
              </a:rPr>
              <a:t> </a:t>
            </a:r>
            <a:r>
              <a:rPr lang="ru-RU" spc="-10" dirty="0" smtClean="0">
                <a:solidFill>
                  <a:schemeClr val="tx1"/>
                </a:solidFill>
                <a:latin typeface="+mj-lt"/>
                <a:cs typeface="Times New Roman"/>
              </a:rPr>
              <a:t>туризме,</a:t>
            </a:r>
            <a:endParaRPr lang="ru-RU" dirty="0">
              <a:solidFill>
                <a:schemeClr val="tx1"/>
              </a:solidFill>
              <a:latin typeface="+mj-lt"/>
              <a:cs typeface="Times New Roman"/>
            </a:endParaRPr>
          </a:p>
          <a:p>
            <a:pPr marL="346710" indent="-285750">
              <a:lnSpc>
                <a:spcPts val="1789"/>
              </a:lnSpc>
              <a:buFontTx/>
              <a:buChar char="-"/>
              <a:tabLst>
                <a:tab pos="347980" algn="l"/>
              </a:tabLst>
            </a:pPr>
            <a:r>
              <a:rPr lang="ru-RU" dirty="0" smtClean="0">
                <a:solidFill>
                  <a:schemeClr val="tx1"/>
                </a:solidFill>
                <a:latin typeface="+mj-lt"/>
                <a:cs typeface="Times New Roman"/>
              </a:rPr>
              <a:t>Основы</a:t>
            </a:r>
            <a:r>
              <a:rPr lang="ru-RU" spc="-45" dirty="0" smtClean="0">
                <a:solidFill>
                  <a:schemeClr val="tx1"/>
                </a:solidFill>
                <a:latin typeface="+mj-lt"/>
                <a:cs typeface="Times New Roman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+mj-lt"/>
                <a:cs typeface="Times New Roman"/>
              </a:rPr>
              <a:t>сервисной</a:t>
            </a:r>
            <a:r>
              <a:rPr lang="ru-RU" spc="-5" dirty="0" smtClean="0">
                <a:solidFill>
                  <a:schemeClr val="tx1"/>
                </a:solidFill>
                <a:latin typeface="+mj-lt"/>
                <a:cs typeface="Times New Roman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+mj-lt"/>
                <a:cs typeface="Times New Roman"/>
              </a:rPr>
              <a:t>деятельности</a:t>
            </a:r>
            <a:r>
              <a:rPr lang="ru-RU" spc="-30" dirty="0" smtClean="0">
                <a:solidFill>
                  <a:schemeClr val="tx1"/>
                </a:solidFill>
                <a:latin typeface="+mj-lt"/>
                <a:cs typeface="Times New Roman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+mj-lt"/>
                <a:cs typeface="Times New Roman"/>
              </a:rPr>
              <a:t>в</a:t>
            </a:r>
            <a:r>
              <a:rPr lang="ru-RU" spc="-30" dirty="0" smtClean="0">
                <a:solidFill>
                  <a:schemeClr val="tx1"/>
                </a:solidFill>
                <a:latin typeface="+mj-lt"/>
                <a:cs typeface="Times New Roman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+mj-lt"/>
                <a:cs typeface="Times New Roman"/>
              </a:rPr>
              <a:t>сфере</a:t>
            </a:r>
            <a:r>
              <a:rPr lang="ru-RU" spc="-30" dirty="0" smtClean="0">
                <a:solidFill>
                  <a:schemeClr val="tx1"/>
                </a:solidFill>
                <a:latin typeface="+mj-lt"/>
                <a:cs typeface="Times New Roman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+mj-lt"/>
                <a:cs typeface="Times New Roman"/>
              </a:rPr>
              <a:t>индустрии</a:t>
            </a:r>
            <a:r>
              <a:rPr lang="ru-RU" spc="-10" dirty="0" smtClean="0">
                <a:solidFill>
                  <a:schemeClr val="tx1"/>
                </a:solidFill>
                <a:latin typeface="+mj-lt"/>
                <a:cs typeface="Times New Roman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+mj-lt"/>
                <a:cs typeface="Times New Roman"/>
              </a:rPr>
              <a:t>питания</a:t>
            </a:r>
            <a:r>
              <a:rPr lang="ru-RU" spc="-35" dirty="0" smtClean="0">
                <a:solidFill>
                  <a:schemeClr val="tx1"/>
                </a:solidFill>
                <a:latin typeface="+mj-lt"/>
                <a:cs typeface="Times New Roman"/>
              </a:rPr>
              <a:t> </a:t>
            </a:r>
            <a:r>
              <a:rPr lang="ru-RU" spc="-50" dirty="0" smtClean="0">
                <a:solidFill>
                  <a:schemeClr val="tx1"/>
                </a:solidFill>
                <a:latin typeface="+mj-lt"/>
                <a:cs typeface="Times New Roman"/>
              </a:rPr>
              <a:t>в </a:t>
            </a:r>
            <a:r>
              <a:rPr lang="ru-RU" spc="-10" dirty="0" smtClean="0">
                <a:solidFill>
                  <a:schemeClr val="tx1"/>
                </a:solidFill>
                <a:latin typeface="+mj-lt"/>
                <a:cs typeface="Times New Roman"/>
              </a:rPr>
              <a:t>туризме</a:t>
            </a:r>
            <a:endParaRPr lang="ru-RU" dirty="0">
              <a:solidFill>
                <a:schemeClr val="tx1"/>
              </a:solidFill>
              <a:latin typeface="+mj-lt"/>
              <a:cs typeface="Calibri"/>
            </a:endParaRPr>
          </a:p>
          <a:p>
            <a:pPr marL="346710" indent="-285750">
              <a:lnSpc>
                <a:spcPts val="1789"/>
              </a:lnSpc>
              <a:buFontTx/>
              <a:buChar char="-"/>
              <a:tabLst>
                <a:tab pos="347980" algn="l"/>
              </a:tabLst>
            </a:pPr>
            <a:endParaRPr lang="ru-RU" sz="1600" b="1" dirty="0" smtClean="0">
              <a:solidFill>
                <a:schemeClr val="tx1"/>
              </a:solidFill>
              <a:latin typeface="+mj-lt"/>
              <a:cs typeface="Calibri"/>
            </a:endParaRPr>
          </a:p>
          <a:p>
            <a:pPr marL="60960">
              <a:lnSpc>
                <a:spcPts val="1789"/>
              </a:lnSpc>
              <a:tabLst>
                <a:tab pos="347980" algn="l"/>
              </a:tabLst>
            </a:pPr>
            <a:r>
              <a:rPr lang="ru-RU" sz="1600" b="1" dirty="0">
                <a:solidFill>
                  <a:schemeClr val="tx1"/>
                </a:solidFill>
                <a:latin typeface="+mj-lt"/>
                <a:cs typeface="Calibri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+mj-lt"/>
                <a:cs typeface="Calibri"/>
              </a:rPr>
              <a:t>                    </a:t>
            </a:r>
            <a:r>
              <a:rPr sz="2000" b="1" dirty="0" err="1" smtClean="0">
                <a:latin typeface="Calibri"/>
                <a:cs typeface="Calibri"/>
              </a:rPr>
              <a:t>Повышение</a:t>
            </a:r>
            <a:r>
              <a:rPr sz="2000" b="1" spc="-75" dirty="0" smtClean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квалификации: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98920" y="3955218"/>
            <a:ext cx="5801691" cy="26968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40360" marR="5080" indent="-285750" algn="just">
              <a:lnSpc>
                <a:spcPct val="96000"/>
              </a:lnSpc>
              <a:spcBef>
                <a:spcPts val="60"/>
              </a:spcBef>
              <a:buFontTx/>
              <a:buChar char="-"/>
              <a:tabLst>
                <a:tab pos="341630" algn="l"/>
              </a:tabLst>
            </a:pPr>
            <a:r>
              <a:rPr lang="ru-RU" dirty="0" smtClean="0">
                <a:solidFill>
                  <a:schemeClr val="tx1"/>
                </a:solidFill>
                <a:latin typeface="+mn-lt"/>
                <a:cs typeface="Times New Roman"/>
              </a:rPr>
              <a:t>Переподготовка</a:t>
            </a:r>
            <a:r>
              <a:rPr lang="ru-RU" spc="229" dirty="0" smtClean="0">
                <a:solidFill>
                  <a:schemeClr val="tx1"/>
                </a:solidFill>
                <a:latin typeface="+mn-lt"/>
                <a:cs typeface="Times New Roman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+mn-lt"/>
                <a:cs typeface="Times New Roman"/>
              </a:rPr>
              <a:t>в</a:t>
            </a:r>
            <a:r>
              <a:rPr lang="ru-RU" spc="200" dirty="0" smtClean="0">
                <a:solidFill>
                  <a:schemeClr val="tx1"/>
                </a:solidFill>
                <a:latin typeface="+mn-lt"/>
                <a:cs typeface="Times New Roman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+mn-lt"/>
                <a:cs typeface="Times New Roman"/>
              </a:rPr>
              <a:t>Федеральном</a:t>
            </a:r>
            <a:r>
              <a:rPr lang="ru-RU" spc="200" dirty="0" smtClean="0">
                <a:solidFill>
                  <a:schemeClr val="tx1"/>
                </a:solidFill>
                <a:latin typeface="+mn-lt"/>
                <a:cs typeface="Times New Roman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+mn-lt"/>
                <a:cs typeface="Times New Roman"/>
              </a:rPr>
              <a:t>ресурсном</a:t>
            </a:r>
            <a:r>
              <a:rPr lang="ru-RU" spc="200" dirty="0" smtClean="0">
                <a:solidFill>
                  <a:schemeClr val="tx1"/>
                </a:solidFill>
                <a:latin typeface="+mn-lt"/>
                <a:cs typeface="Times New Roman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+mn-lt"/>
                <a:cs typeface="Times New Roman"/>
              </a:rPr>
              <a:t>центре</a:t>
            </a:r>
            <a:r>
              <a:rPr lang="ru-RU" spc="200" dirty="0" smtClean="0">
                <a:solidFill>
                  <a:schemeClr val="tx1"/>
                </a:solidFill>
                <a:latin typeface="+mn-lt"/>
                <a:cs typeface="Times New Roman"/>
              </a:rPr>
              <a:t> </a:t>
            </a:r>
            <a:r>
              <a:rPr lang="ru-RU" spc="-10" dirty="0" smtClean="0">
                <a:solidFill>
                  <a:schemeClr val="tx1"/>
                </a:solidFill>
                <a:latin typeface="+mn-lt"/>
                <a:cs typeface="Times New Roman"/>
              </a:rPr>
              <a:t>подготовки 	</a:t>
            </a:r>
            <a:r>
              <a:rPr lang="ru-RU" dirty="0" smtClean="0">
                <a:solidFill>
                  <a:schemeClr val="tx1"/>
                </a:solidFill>
                <a:latin typeface="+mn-lt"/>
                <a:cs typeface="Times New Roman"/>
              </a:rPr>
              <a:t>кадров</a:t>
            </a:r>
            <a:r>
              <a:rPr lang="ru-RU" spc="170" dirty="0" smtClean="0">
                <a:solidFill>
                  <a:schemeClr val="tx1"/>
                </a:solidFill>
                <a:latin typeface="+mn-lt"/>
                <a:cs typeface="Times New Roman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+mn-lt"/>
                <a:cs typeface="Times New Roman"/>
              </a:rPr>
              <a:t>для</a:t>
            </a:r>
            <a:r>
              <a:rPr lang="ru-RU" spc="170" dirty="0" smtClean="0">
                <a:solidFill>
                  <a:schemeClr val="tx1"/>
                </a:solidFill>
                <a:latin typeface="+mn-lt"/>
                <a:cs typeface="Times New Roman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+mn-lt"/>
                <a:cs typeface="Times New Roman"/>
              </a:rPr>
              <a:t>индустрии</a:t>
            </a:r>
            <a:r>
              <a:rPr lang="ru-RU" spc="180" dirty="0" smtClean="0">
                <a:solidFill>
                  <a:schemeClr val="tx1"/>
                </a:solidFill>
                <a:latin typeface="+mn-lt"/>
                <a:cs typeface="Times New Roman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+mn-lt"/>
                <a:cs typeface="Times New Roman"/>
              </a:rPr>
              <a:t>туризма</a:t>
            </a:r>
            <a:r>
              <a:rPr lang="ru-RU" spc="150" dirty="0" smtClean="0">
                <a:solidFill>
                  <a:schemeClr val="tx1"/>
                </a:solidFill>
                <a:latin typeface="+mn-lt"/>
                <a:cs typeface="Times New Roman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+mn-lt"/>
                <a:cs typeface="Times New Roman"/>
              </a:rPr>
              <a:t>и</a:t>
            </a:r>
            <a:r>
              <a:rPr lang="ru-RU" spc="155" dirty="0" smtClean="0">
                <a:solidFill>
                  <a:schemeClr val="tx1"/>
                </a:solidFill>
                <a:latin typeface="+mn-lt"/>
                <a:cs typeface="Times New Roman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+mn-lt"/>
                <a:cs typeface="Times New Roman"/>
              </a:rPr>
              <a:t>гостеприимства</a:t>
            </a:r>
            <a:r>
              <a:rPr lang="ru-RU" spc="170" dirty="0" smtClean="0">
                <a:solidFill>
                  <a:schemeClr val="tx1"/>
                </a:solidFill>
                <a:latin typeface="+mn-lt"/>
                <a:cs typeface="Times New Roman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+mn-lt"/>
                <a:cs typeface="Times New Roman"/>
              </a:rPr>
              <a:t>РГУТИС,</a:t>
            </a:r>
            <a:r>
              <a:rPr lang="ru-RU" spc="150" dirty="0" smtClean="0">
                <a:solidFill>
                  <a:schemeClr val="tx1"/>
                </a:solidFill>
                <a:latin typeface="+mn-lt"/>
                <a:cs typeface="Times New Roman"/>
              </a:rPr>
              <a:t> </a:t>
            </a:r>
            <a:r>
              <a:rPr lang="ru-RU" spc="-25" dirty="0" smtClean="0">
                <a:solidFill>
                  <a:schemeClr val="tx1"/>
                </a:solidFill>
                <a:latin typeface="+mn-lt"/>
                <a:cs typeface="Times New Roman"/>
              </a:rPr>
              <a:t>по 	</a:t>
            </a:r>
            <a:r>
              <a:rPr lang="ru-RU" dirty="0" smtClean="0">
                <a:solidFill>
                  <a:schemeClr val="tx1"/>
                </a:solidFill>
                <a:latin typeface="+mn-lt"/>
                <a:cs typeface="Times New Roman"/>
              </a:rPr>
              <a:t>программе</a:t>
            </a:r>
            <a:r>
              <a:rPr lang="ru-RU" spc="245" dirty="0" smtClean="0">
                <a:solidFill>
                  <a:schemeClr val="tx1"/>
                </a:solidFill>
                <a:latin typeface="+mn-lt"/>
                <a:cs typeface="Times New Roman"/>
              </a:rPr>
              <a:t>  </a:t>
            </a:r>
            <a:r>
              <a:rPr lang="ru-RU" dirty="0" smtClean="0">
                <a:solidFill>
                  <a:schemeClr val="tx1"/>
                </a:solidFill>
                <a:latin typeface="+mn-lt"/>
                <a:cs typeface="Times New Roman"/>
              </a:rPr>
              <a:t>«Организация</a:t>
            </a:r>
            <a:r>
              <a:rPr lang="ru-RU" spc="235" dirty="0" smtClean="0">
                <a:solidFill>
                  <a:schemeClr val="tx1"/>
                </a:solidFill>
                <a:latin typeface="+mn-lt"/>
                <a:cs typeface="Times New Roman"/>
              </a:rPr>
              <a:t>  </a:t>
            </a:r>
            <a:r>
              <a:rPr lang="ru-RU" dirty="0" smtClean="0">
                <a:solidFill>
                  <a:schemeClr val="tx1"/>
                </a:solidFill>
                <a:latin typeface="+mn-lt"/>
                <a:cs typeface="Times New Roman"/>
              </a:rPr>
              <a:t>туроператорской</a:t>
            </a:r>
            <a:r>
              <a:rPr lang="ru-RU" spc="235" dirty="0" smtClean="0">
                <a:solidFill>
                  <a:schemeClr val="tx1"/>
                </a:solidFill>
                <a:latin typeface="+mn-lt"/>
                <a:cs typeface="Times New Roman"/>
              </a:rPr>
              <a:t>  </a:t>
            </a:r>
            <a:r>
              <a:rPr lang="ru-RU" dirty="0" smtClean="0">
                <a:solidFill>
                  <a:schemeClr val="tx1"/>
                </a:solidFill>
                <a:latin typeface="+mn-lt"/>
                <a:cs typeface="Times New Roman"/>
              </a:rPr>
              <a:t>и</a:t>
            </a:r>
            <a:r>
              <a:rPr lang="ru-RU" spc="235" dirty="0" smtClean="0">
                <a:solidFill>
                  <a:schemeClr val="tx1"/>
                </a:solidFill>
                <a:latin typeface="+mn-lt"/>
                <a:cs typeface="Times New Roman"/>
              </a:rPr>
              <a:t>  </a:t>
            </a:r>
            <a:r>
              <a:rPr lang="ru-RU" spc="-10" dirty="0" smtClean="0">
                <a:solidFill>
                  <a:schemeClr val="tx1"/>
                </a:solidFill>
                <a:latin typeface="+mn-lt"/>
                <a:cs typeface="Times New Roman"/>
              </a:rPr>
              <a:t>турагентской 	</a:t>
            </a:r>
            <a:r>
              <a:rPr lang="ru-RU" dirty="0" smtClean="0">
                <a:solidFill>
                  <a:schemeClr val="tx1"/>
                </a:solidFill>
                <a:latin typeface="+mn-lt"/>
                <a:cs typeface="Times New Roman"/>
              </a:rPr>
              <a:t>деятельности».</a:t>
            </a:r>
            <a:r>
              <a:rPr lang="ru-RU" spc="-40" dirty="0" smtClean="0">
                <a:solidFill>
                  <a:schemeClr val="tx1"/>
                </a:solidFill>
                <a:latin typeface="+mn-lt"/>
                <a:cs typeface="Times New Roman"/>
              </a:rPr>
              <a:t> </a:t>
            </a:r>
            <a:r>
              <a:rPr lang="ru-RU" spc="-10" dirty="0" smtClean="0">
                <a:solidFill>
                  <a:schemeClr val="tx1"/>
                </a:solidFill>
                <a:latin typeface="+mn-lt"/>
                <a:cs typeface="Times New Roman"/>
              </a:rPr>
              <a:t>(2025г.)</a:t>
            </a:r>
            <a:endParaRPr lang="ru-RU" dirty="0">
              <a:solidFill>
                <a:schemeClr val="tx1"/>
              </a:solidFill>
              <a:latin typeface="+mn-lt"/>
              <a:cs typeface="Times New Roman"/>
            </a:endParaRPr>
          </a:p>
          <a:p>
            <a:pPr marL="340360" marR="5080" indent="-285750" algn="just">
              <a:lnSpc>
                <a:spcPct val="96000"/>
              </a:lnSpc>
              <a:spcBef>
                <a:spcPts val="60"/>
              </a:spcBef>
              <a:buFontTx/>
              <a:buChar char="-"/>
              <a:tabLst>
                <a:tab pos="341630" algn="l"/>
              </a:tabLst>
            </a:pPr>
            <a:r>
              <a:rPr lang="ru-RU" dirty="0" smtClean="0">
                <a:solidFill>
                  <a:schemeClr val="tx1"/>
                </a:solidFill>
                <a:latin typeface="+mn-lt"/>
                <a:cs typeface="Times New Roman"/>
              </a:rPr>
              <a:t>Переподготовка</a:t>
            </a:r>
            <a:r>
              <a:rPr lang="ru-RU" spc="-15" dirty="0" smtClean="0">
                <a:solidFill>
                  <a:schemeClr val="tx1"/>
                </a:solidFill>
                <a:latin typeface="+mn-lt"/>
                <a:cs typeface="Times New Roman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+mn-lt"/>
                <a:cs typeface="Times New Roman"/>
              </a:rPr>
              <a:t>Гуманитарного</a:t>
            </a:r>
            <a:r>
              <a:rPr lang="ru-RU" spc="-50" dirty="0" smtClean="0">
                <a:solidFill>
                  <a:schemeClr val="tx1"/>
                </a:solidFill>
                <a:latin typeface="+mn-lt"/>
                <a:cs typeface="Times New Roman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+mn-lt"/>
                <a:cs typeface="Times New Roman"/>
              </a:rPr>
              <a:t>института</a:t>
            </a:r>
            <a:r>
              <a:rPr lang="ru-RU" spc="-20" dirty="0" smtClean="0">
                <a:solidFill>
                  <a:schemeClr val="tx1"/>
                </a:solidFill>
                <a:latin typeface="+mn-lt"/>
                <a:cs typeface="Times New Roman"/>
              </a:rPr>
              <a:t> </a:t>
            </a:r>
            <a:r>
              <a:rPr lang="ru-RU" spc="-10" dirty="0" smtClean="0">
                <a:solidFill>
                  <a:schemeClr val="tx1"/>
                </a:solidFill>
                <a:latin typeface="+mn-lt"/>
                <a:cs typeface="Times New Roman"/>
              </a:rPr>
              <a:t>«Базовые </a:t>
            </a:r>
            <a:r>
              <a:rPr lang="ru-RU" dirty="0" smtClean="0">
                <a:solidFill>
                  <a:schemeClr val="tx1"/>
                </a:solidFill>
                <a:latin typeface="+mn-lt"/>
                <a:cs typeface="Times New Roman"/>
              </a:rPr>
              <a:t>инструменты</a:t>
            </a:r>
            <a:r>
              <a:rPr lang="ru-RU" spc="35" dirty="0" smtClean="0">
                <a:solidFill>
                  <a:schemeClr val="tx1"/>
                </a:solidFill>
                <a:latin typeface="+mn-lt"/>
                <a:cs typeface="Times New Roman"/>
              </a:rPr>
              <a:t> </a:t>
            </a:r>
            <a:r>
              <a:rPr lang="ru-RU" spc="-10" dirty="0" err="1" smtClean="0">
                <a:solidFill>
                  <a:schemeClr val="tx1"/>
                </a:solidFill>
                <a:latin typeface="+mn-lt"/>
                <a:cs typeface="Times New Roman"/>
              </a:rPr>
              <a:t>Digital-рекламы:контент-</a:t>
            </a:r>
            <a:r>
              <a:rPr lang="ru-RU" dirty="0" err="1" smtClean="0">
                <a:solidFill>
                  <a:schemeClr val="tx1"/>
                </a:solidFill>
                <a:latin typeface="+mn-lt"/>
                <a:cs typeface="Times New Roman"/>
              </a:rPr>
              <a:t>маркетинг</a:t>
            </a:r>
            <a:r>
              <a:rPr lang="ru-RU" dirty="0" smtClean="0">
                <a:solidFill>
                  <a:schemeClr val="tx1"/>
                </a:solidFill>
                <a:latin typeface="+mn-lt"/>
                <a:cs typeface="Times New Roman"/>
              </a:rPr>
              <a:t>,</a:t>
            </a:r>
            <a:r>
              <a:rPr lang="ru-RU" spc="125" dirty="0" smtClean="0">
                <a:solidFill>
                  <a:schemeClr val="tx1"/>
                </a:solidFill>
                <a:latin typeface="+mn-lt"/>
                <a:cs typeface="Times New Roman"/>
              </a:rPr>
              <a:t>  </a:t>
            </a:r>
            <a:r>
              <a:rPr lang="ru-RU" spc="-10" dirty="0" smtClean="0">
                <a:solidFill>
                  <a:schemeClr val="tx1"/>
                </a:solidFill>
                <a:latin typeface="+mn-lt"/>
                <a:cs typeface="Times New Roman"/>
              </a:rPr>
              <a:t>копирайтинг </a:t>
            </a:r>
            <a:r>
              <a:rPr lang="ru-RU" dirty="0" err="1" smtClean="0">
                <a:solidFill>
                  <a:schemeClr val="tx1"/>
                </a:solidFill>
                <a:latin typeface="+mn-lt"/>
                <a:cs typeface="Times New Roman"/>
              </a:rPr>
              <a:t>идизайн</a:t>
            </a:r>
            <a:r>
              <a:rPr lang="ru-RU" dirty="0" smtClean="0">
                <a:solidFill>
                  <a:schemeClr val="tx1"/>
                </a:solidFill>
                <a:latin typeface="+mn-lt"/>
                <a:cs typeface="Times New Roman"/>
              </a:rPr>
              <a:t>,</a:t>
            </a:r>
            <a:r>
              <a:rPr lang="ru-RU" spc="-15" dirty="0" smtClean="0">
                <a:solidFill>
                  <a:schemeClr val="tx1"/>
                </a:solidFill>
                <a:latin typeface="+mn-lt"/>
                <a:cs typeface="Times New Roman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+mn-lt"/>
                <a:cs typeface="Times New Roman"/>
              </a:rPr>
              <a:t>таргетинг</a:t>
            </a:r>
            <a:r>
              <a:rPr lang="ru-RU" dirty="0" smtClean="0">
                <a:solidFill>
                  <a:schemeClr val="tx1"/>
                </a:solidFill>
                <a:latin typeface="+mn-lt"/>
                <a:cs typeface="Times New Roman"/>
              </a:rPr>
              <a:t>,</a:t>
            </a:r>
            <a:r>
              <a:rPr lang="ru-RU" spc="-10" dirty="0" smtClean="0">
                <a:solidFill>
                  <a:schemeClr val="tx1"/>
                </a:solidFill>
                <a:latin typeface="+mn-lt"/>
                <a:cs typeface="Times New Roman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+mn-lt"/>
                <a:cs typeface="Times New Roman"/>
              </a:rPr>
              <a:t>контекстная</a:t>
            </a:r>
            <a:r>
              <a:rPr lang="ru-RU" spc="-15" dirty="0" smtClean="0">
                <a:solidFill>
                  <a:schemeClr val="tx1"/>
                </a:solidFill>
                <a:latin typeface="+mn-lt"/>
                <a:cs typeface="Times New Roman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+mn-lt"/>
                <a:cs typeface="Times New Roman"/>
              </a:rPr>
              <a:t>реклама»</a:t>
            </a:r>
            <a:r>
              <a:rPr lang="ru-RU" spc="-25" dirty="0" smtClean="0">
                <a:solidFill>
                  <a:schemeClr val="tx1"/>
                </a:solidFill>
                <a:latin typeface="+mn-lt"/>
                <a:cs typeface="Times New Roman"/>
              </a:rPr>
              <a:t> </a:t>
            </a:r>
            <a:r>
              <a:rPr lang="ru-RU" spc="-10" dirty="0" smtClean="0">
                <a:solidFill>
                  <a:schemeClr val="tx1"/>
                </a:solidFill>
                <a:latin typeface="+mn-lt"/>
                <a:cs typeface="Times New Roman"/>
              </a:rPr>
              <a:t>(2025г.)</a:t>
            </a:r>
            <a:endParaRPr lang="ru-RU" dirty="0">
              <a:solidFill>
                <a:schemeClr val="tx1"/>
              </a:solidFill>
              <a:latin typeface="+mn-lt"/>
              <a:cs typeface="Times New Roman"/>
            </a:endParaRPr>
          </a:p>
          <a:p>
            <a:pPr marL="340360" marR="5080" indent="-285750" algn="just">
              <a:lnSpc>
                <a:spcPct val="96000"/>
              </a:lnSpc>
              <a:spcBef>
                <a:spcPts val="60"/>
              </a:spcBef>
              <a:buFontTx/>
              <a:buChar char="-"/>
              <a:tabLst>
                <a:tab pos="341630" algn="l"/>
              </a:tabLst>
            </a:pPr>
            <a:r>
              <a:rPr lang="ru-RU" dirty="0" smtClean="0">
                <a:solidFill>
                  <a:schemeClr val="tx1"/>
                </a:solidFill>
                <a:latin typeface="+mn-lt"/>
                <a:cs typeface="Times New Roman"/>
              </a:rPr>
              <a:t>Повышение</a:t>
            </a:r>
            <a:r>
              <a:rPr lang="ru-RU" spc="-45" dirty="0" smtClean="0">
                <a:solidFill>
                  <a:schemeClr val="tx1"/>
                </a:solidFill>
                <a:latin typeface="+mn-lt"/>
                <a:cs typeface="Times New Roman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+mn-lt"/>
                <a:cs typeface="Times New Roman"/>
              </a:rPr>
              <a:t>квалификации</a:t>
            </a:r>
            <a:r>
              <a:rPr lang="ru-RU" spc="-35" dirty="0" smtClean="0">
                <a:solidFill>
                  <a:schemeClr val="tx1"/>
                </a:solidFill>
                <a:latin typeface="+mn-lt"/>
                <a:cs typeface="Times New Roman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+mn-lt"/>
                <a:cs typeface="Times New Roman"/>
              </a:rPr>
              <a:t>более</a:t>
            </a:r>
            <a:r>
              <a:rPr lang="ru-RU" spc="-45" dirty="0" smtClean="0">
                <a:solidFill>
                  <a:schemeClr val="tx1"/>
                </a:solidFill>
                <a:latin typeface="+mn-lt"/>
                <a:cs typeface="Times New Roman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+mn-lt"/>
                <a:cs typeface="Times New Roman"/>
              </a:rPr>
              <a:t>1000</a:t>
            </a:r>
            <a:r>
              <a:rPr lang="ru-RU" spc="-10" dirty="0" smtClean="0">
                <a:solidFill>
                  <a:schemeClr val="tx1"/>
                </a:solidFill>
                <a:latin typeface="+mn-lt"/>
                <a:cs typeface="Times New Roman"/>
              </a:rPr>
              <a:t> часов.</a:t>
            </a:r>
            <a:endParaRPr lang="ru-RU" dirty="0">
              <a:solidFill>
                <a:schemeClr val="tx1"/>
              </a:solidFill>
              <a:latin typeface="+mn-lt"/>
              <a:cs typeface="Times New Roman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7457630" y="764981"/>
            <a:ext cx="1781175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dirty="0" smtClean="0"/>
              <a:t> </a:t>
            </a:r>
            <a:r>
              <a:rPr dirty="0" smtClean="0"/>
              <a:t>О</a:t>
            </a:r>
            <a:r>
              <a:rPr lang="ru-RU" dirty="0" err="1" smtClean="0"/>
              <a:t>бразование</a:t>
            </a:r>
            <a:r>
              <a:rPr spc="-10" dirty="0" smtClean="0"/>
              <a:t>:</a:t>
            </a:r>
            <a:endParaRPr spc="-1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1752600" y="685800"/>
            <a:ext cx="3051282" cy="34092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606026" y="0"/>
            <a:ext cx="2586355" cy="6858000"/>
            <a:chOff x="9606026" y="0"/>
            <a:chExt cx="2586355" cy="6858000"/>
          </a:xfrm>
        </p:grpSpPr>
        <p:sp>
          <p:nvSpPr>
            <p:cNvPr id="3" name="object 3"/>
            <p:cNvSpPr/>
            <p:nvPr/>
          </p:nvSpPr>
          <p:spPr>
            <a:xfrm>
              <a:off x="9606026" y="0"/>
              <a:ext cx="2586355" cy="6858000"/>
            </a:xfrm>
            <a:custGeom>
              <a:avLst/>
              <a:gdLst/>
              <a:ahLst/>
              <a:cxnLst/>
              <a:rect l="l" t="t" r="r" b="b"/>
              <a:pathLst>
                <a:path w="2586354" h="6858000">
                  <a:moveTo>
                    <a:pt x="0" y="0"/>
                  </a:moveTo>
                  <a:lnTo>
                    <a:pt x="0" y="6858000"/>
                  </a:lnTo>
                  <a:lnTo>
                    <a:pt x="2585974" y="6858000"/>
                  </a:lnTo>
                  <a:lnTo>
                    <a:pt x="25859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2C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/>
            <a:stretch/>
          </p:blipFill>
          <p:spPr>
            <a:xfrm>
              <a:off x="9793224" y="188937"/>
              <a:ext cx="2398776" cy="5850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09929" y="1143000"/>
            <a:ext cx="3875404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spc="-25" dirty="0">
                <a:solidFill>
                  <a:srgbClr val="EF5222"/>
                </a:solidFill>
                <a:latin typeface="Calibri Light"/>
                <a:cs typeface="Calibri Light"/>
              </a:rPr>
              <a:t>Научные</a:t>
            </a:r>
            <a:r>
              <a:rPr sz="3200" b="0" spc="-145" dirty="0">
                <a:solidFill>
                  <a:srgbClr val="EF5222"/>
                </a:solidFill>
                <a:latin typeface="Calibri Light"/>
                <a:cs typeface="Calibri Light"/>
              </a:rPr>
              <a:t> </a:t>
            </a:r>
            <a:r>
              <a:rPr sz="3200" b="0" spc="-20" dirty="0">
                <a:solidFill>
                  <a:srgbClr val="EF5222"/>
                </a:solidFill>
                <a:latin typeface="Calibri Light"/>
                <a:cs typeface="Calibri Light"/>
              </a:rPr>
              <a:t>направления:</a:t>
            </a:r>
            <a:endParaRPr sz="3200" dirty="0">
              <a:latin typeface="Calibri Light"/>
              <a:cs typeface="Calibri Light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xfrm>
            <a:off x="909929" y="2200401"/>
            <a:ext cx="7232650" cy="97142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342000" indent="-342900">
              <a:buFontTx/>
              <a:buChar char="-"/>
              <a:tabLst>
                <a:tab pos="295910" algn="l"/>
              </a:tabLst>
            </a:pPr>
            <a:r>
              <a:rPr lang="ru-RU" dirty="0" smtClean="0">
                <a:latin typeface="+mj-lt"/>
                <a:cs typeface="Times New Roman"/>
              </a:rPr>
              <a:t>Сервисная</a:t>
            </a:r>
            <a:r>
              <a:rPr lang="ru-RU" spc="-30" dirty="0" smtClean="0">
                <a:latin typeface="+mj-lt"/>
                <a:cs typeface="Times New Roman"/>
              </a:rPr>
              <a:t> </a:t>
            </a:r>
            <a:r>
              <a:rPr lang="ru-RU" dirty="0">
                <a:latin typeface="+mj-lt"/>
                <a:cs typeface="Times New Roman"/>
              </a:rPr>
              <a:t>деятельность</a:t>
            </a:r>
            <a:r>
              <a:rPr lang="ru-RU" spc="-40" dirty="0">
                <a:latin typeface="+mj-lt"/>
                <a:cs typeface="Times New Roman"/>
              </a:rPr>
              <a:t> </a:t>
            </a:r>
            <a:r>
              <a:rPr lang="ru-RU" dirty="0">
                <a:latin typeface="+mj-lt"/>
                <a:cs typeface="Times New Roman"/>
              </a:rPr>
              <a:t>в</a:t>
            </a:r>
            <a:r>
              <a:rPr lang="ru-RU" spc="-45" dirty="0">
                <a:latin typeface="+mj-lt"/>
                <a:cs typeface="Times New Roman"/>
              </a:rPr>
              <a:t> </a:t>
            </a:r>
            <a:r>
              <a:rPr lang="ru-RU" spc="-10" dirty="0" smtClean="0">
                <a:latin typeface="+mj-lt"/>
                <a:cs typeface="Times New Roman"/>
              </a:rPr>
              <a:t>туризме</a:t>
            </a:r>
            <a:endParaRPr lang="ru-RU" dirty="0" smtClean="0">
              <a:latin typeface="+mj-lt"/>
              <a:cs typeface="Times New Roman"/>
            </a:endParaRPr>
          </a:p>
          <a:p>
            <a:pPr marL="342000" indent="-342900">
              <a:buFontTx/>
              <a:buChar char="-"/>
              <a:tabLst>
                <a:tab pos="295910" algn="l"/>
              </a:tabLst>
            </a:pPr>
            <a:r>
              <a:rPr lang="ru-RU" dirty="0" smtClean="0">
                <a:latin typeface="+mj-lt"/>
                <a:cs typeface="Times New Roman"/>
              </a:rPr>
              <a:t>Качество</a:t>
            </a:r>
            <a:r>
              <a:rPr lang="ru-RU" spc="-45" dirty="0" smtClean="0">
                <a:latin typeface="+mj-lt"/>
                <a:cs typeface="Times New Roman"/>
              </a:rPr>
              <a:t> </a:t>
            </a:r>
            <a:r>
              <a:rPr lang="ru-RU" dirty="0">
                <a:latin typeface="+mj-lt"/>
                <a:cs typeface="Times New Roman"/>
              </a:rPr>
              <a:t>туристских</a:t>
            </a:r>
            <a:r>
              <a:rPr lang="ru-RU" spc="5" dirty="0">
                <a:latin typeface="+mj-lt"/>
                <a:cs typeface="Times New Roman"/>
              </a:rPr>
              <a:t> </a:t>
            </a:r>
            <a:r>
              <a:rPr lang="ru-RU" spc="-10" dirty="0" smtClean="0">
                <a:latin typeface="+mj-lt"/>
                <a:cs typeface="Times New Roman"/>
              </a:rPr>
              <a:t>услуг</a:t>
            </a:r>
            <a:endParaRPr lang="ru-RU" dirty="0" smtClean="0">
              <a:latin typeface="+mj-lt"/>
              <a:cs typeface="Times New Roman"/>
            </a:endParaRPr>
          </a:p>
          <a:p>
            <a:pPr marL="342000" indent="-342900">
              <a:buFontTx/>
              <a:buChar char="-"/>
              <a:tabLst>
                <a:tab pos="295910" algn="l"/>
              </a:tabLst>
            </a:pPr>
            <a:r>
              <a:rPr lang="ru-RU" dirty="0" smtClean="0">
                <a:latin typeface="+mj-lt"/>
                <a:cs typeface="Times New Roman"/>
              </a:rPr>
              <a:t>Перспективы</a:t>
            </a:r>
            <a:r>
              <a:rPr lang="ru-RU" spc="-70" dirty="0" smtClean="0">
                <a:latin typeface="+mj-lt"/>
                <a:cs typeface="Times New Roman"/>
              </a:rPr>
              <a:t> </a:t>
            </a:r>
            <a:r>
              <a:rPr lang="ru-RU" dirty="0">
                <a:latin typeface="+mj-lt"/>
                <a:cs typeface="Times New Roman"/>
              </a:rPr>
              <a:t>и</a:t>
            </a:r>
            <a:r>
              <a:rPr lang="ru-RU" spc="-35" dirty="0">
                <a:latin typeface="+mj-lt"/>
                <a:cs typeface="Times New Roman"/>
              </a:rPr>
              <a:t> </a:t>
            </a:r>
            <a:r>
              <a:rPr lang="ru-RU" dirty="0">
                <a:latin typeface="+mj-lt"/>
                <a:cs typeface="Times New Roman"/>
              </a:rPr>
              <a:t>тенденции</a:t>
            </a:r>
            <a:r>
              <a:rPr lang="ru-RU" spc="-55" dirty="0">
                <a:latin typeface="+mj-lt"/>
                <a:cs typeface="Times New Roman"/>
              </a:rPr>
              <a:t> </a:t>
            </a:r>
            <a:r>
              <a:rPr lang="ru-RU" dirty="0">
                <a:latin typeface="+mj-lt"/>
                <a:cs typeface="Times New Roman"/>
              </a:rPr>
              <a:t>развития</a:t>
            </a:r>
            <a:r>
              <a:rPr lang="ru-RU" spc="-35" dirty="0">
                <a:latin typeface="+mj-lt"/>
                <a:cs typeface="Times New Roman"/>
              </a:rPr>
              <a:t> </a:t>
            </a:r>
            <a:r>
              <a:rPr lang="ru-RU" dirty="0">
                <a:latin typeface="+mj-lt"/>
                <a:cs typeface="Times New Roman"/>
              </a:rPr>
              <a:t>сервиса</a:t>
            </a:r>
            <a:r>
              <a:rPr lang="ru-RU" spc="-15" dirty="0">
                <a:latin typeface="+mj-lt"/>
                <a:cs typeface="Times New Roman"/>
              </a:rPr>
              <a:t> </a:t>
            </a:r>
            <a:r>
              <a:rPr lang="ru-RU" dirty="0">
                <a:latin typeface="+mj-lt"/>
                <a:cs typeface="Times New Roman"/>
              </a:rPr>
              <a:t>в</a:t>
            </a:r>
            <a:r>
              <a:rPr lang="ru-RU" spc="-5" dirty="0">
                <a:latin typeface="+mj-lt"/>
                <a:cs typeface="Times New Roman"/>
              </a:rPr>
              <a:t> </a:t>
            </a:r>
            <a:r>
              <a:rPr lang="ru-RU" spc="-10" dirty="0">
                <a:latin typeface="+mj-lt"/>
                <a:cs typeface="Times New Roman"/>
              </a:rPr>
              <a:t>России</a:t>
            </a:r>
            <a:endParaRPr spc="-1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-2032"/>
            <a:ext cx="6096000" cy="6860540"/>
          </a:xfrm>
          <a:custGeom>
            <a:avLst/>
            <a:gdLst/>
            <a:ahLst/>
            <a:cxnLst/>
            <a:rect l="l" t="t" r="r" b="b"/>
            <a:pathLst>
              <a:path w="6096000" h="6860540">
                <a:moveTo>
                  <a:pt x="6096000" y="0"/>
                </a:moveTo>
                <a:lnTo>
                  <a:pt x="0" y="0"/>
                </a:lnTo>
                <a:lnTo>
                  <a:pt x="0" y="6860032"/>
                </a:lnTo>
                <a:lnTo>
                  <a:pt x="6096000" y="6860032"/>
                </a:lnTo>
                <a:lnTo>
                  <a:pt x="6096000" y="0"/>
                </a:lnTo>
                <a:close/>
              </a:path>
            </a:pathLst>
          </a:custGeom>
          <a:solidFill>
            <a:srgbClr val="1B33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614042" y="4438015"/>
            <a:ext cx="3338958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spc="-1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Чикуров</a:t>
            </a:r>
            <a:r>
              <a:rPr lang="ru-RU" sz="1800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Александр Игнатович</a:t>
            </a:r>
            <a:endParaRPr lang="ru-RU" sz="18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87743" y="5070785"/>
            <a:ext cx="4208780" cy="7636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5"/>
              </a:spcBef>
            </a:pPr>
            <a:r>
              <a:rPr lang="ru-RU" sz="16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кандидат педагогических наук, доцент, доцент кафедры теоретических основ</a:t>
            </a:r>
          </a:p>
          <a:p>
            <a:pPr marL="635" algn="ctr">
              <a:lnSpc>
                <a:spcPct val="100000"/>
              </a:lnSpc>
              <a:spcBef>
                <a:spcPts val="105"/>
              </a:spcBef>
            </a:pPr>
            <a:r>
              <a:rPr lang="ru-RU" sz="16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и менеджмента физической культуры и туризма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567042" y="311624"/>
            <a:ext cx="4093719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chemeClr val="tx1"/>
                </a:solidFill>
                <a:latin typeface="+mj-lt"/>
                <a:cs typeface="Calibri"/>
              </a:rPr>
              <a:t>Стаж</a:t>
            </a:r>
            <a:r>
              <a:rPr sz="1600" spc="-40" dirty="0">
                <a:solidFill>
                  <a:schemeClr val="tx1"/>
                </a:solidFill>
                <a:latin typeface="+mj-lt"/>
                <a:cs typeface="Calibri"/>
              </a:rPr>
              <a:t> </a:t>
            </a:r>
            <a:r>
              <a:rPr sz="1600" spc="-10" dirty="0">
                <a:solidFill>
                  <a:schemeClr val="tx1"/>
                </a:solidFill>
                <a:latin typeface="+mj-lt"/>
                <a:cs typeface="Calibri"/>
              </a:rPr>
              <a:t>научно-педагогической</a:t>
            </a:r>
            <a:r>
              <a:rPr sz="1600" spc="15" dirty="0">
                <a:solidFill>
                  <a:schemeClr val="tx1"/>
                </a:solidFill>
                <a:latin typeface="+mj-lt"/>
                <a:cs typeface="Calibri"/>
              </a:rPr>
              <a:t> </a:t>
            </a:r>
            <a:r>
              <a:rPr sz="1600" dirty="0" err="1">
                <a:solidFill>
                  <a:schemeClr val="tx1"/>
                </a:solidFill>
                <a:latin typeface="+mj-lt"/>
                <a:cs typeface="Calibri"/>
              </a:rPr>
              <a:t>работы</a:t>
            </a:r>
            <a:r>
              <a:rPr sz="1600" spc="-15" dirty="0">
                <a:solidFill>
                  <a:schemeClr val="tx1"/>
                </a:solidFill>
                <a:latin typeface="+mj-lt"/>
                <a:cs typeface="Calibri"/>
              </a:rPr>
              <a:t> </a:t>
            </a:r>
            <a:r>
              <a:rPr sz="1600" dirty="0" smtClean="0">
                <a:solidFill>
                  <a:schemeClr val="tx1"/>
                </a:solidFill>
                <a:latin typeface="+mj-lt"/>
                <a:cs typeface="Calibri"/>
              </a:rPr>
              <a:t>–</a:t>
            </a:r>
            <a:r>
              <a:rPr lang="ru-RU" sz="1600" dirty="0" smtClean="0">
                <a:solidFill>
                  <a:schemeClr val="tx1"/>
                </a:solidFill>
                <a:latin typeface="+mj-lt"/>
                <a:cs typeface="Calibri"/>
              </a:rPr>
              <a:t> 31 год</a:t>
            </a:r>
            <a:endParaRPr sz="1600" dirty="0">
              <a:solidFill>
                <a:schemeClr val="tx1"/>
              </a:solidFill>
              <a:latin typeface="+mj-lt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67042" y="685800"/>
            <a:ext cx="5523611" cy="20467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6710" marR="843280" indent="-285750">
              <a:lnSpc>
                <a:spcPts val="1730"/>
              </a:lnSpc>
              <a:spcBef>
                <a:spcPts val="120"/>
              </a:spcBef>
              <a:buFontTx/>
              <a:buChar char="-"/>
              <a:tabLst>
                <a:tab pos="347980" algn="l"/>
              </a:tabLst>
            </a:pPr>
            <a:endParaRPr lang="ru-RU" sz="1600" dirty="0" smtClean="0">
              <a:solidFill>
                <a:schemeClr val="tx1"/>
              </a:solidFill>
              <a:latin typeface="+mj-lt"/>
              <a:cs typeface="Times New Roman"/>
            </a:endParaRPr>
          </a:p>
          <a:p>
            <a:pPr marR="65405" algn="ctr">
              <a:lnSpc>
                <a:spcPct val="100000"/>
              </a:lnSpc>
              <a:spcAft>
                <a:spcPts val="600"/>
              </a:spcAft>
            </a:pPr>
            <a:r>
              <a:rPr sz="2000" b="1" spc="-10" dirty="0" err="1" smtClean="0">
                <a:latin typeface="Calibri"/>
                <a:cs typeface="Calibri"/>
              </a:rPr>
              <a:t>Преподаваемые</a:t>
            </a:r>
            <a:r>
              <a:rPr sz="2000" b="1" dirty="0" smtClean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дисциплины:</a:t>
            </a:r>
            <a:endParaRPr sz="2000" dirty="0">
              <a:latin typeface="Calibri"/>
              <a:cs typeface="Calibri"/>
            </a:endParaRP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+mj-lt"/>
              </a:rPr>
              <a:t>Основы </a:t>
            </a:r>
            <a:r>
              <a:rPr lang="ru-RU" sz="1600" dirty="0">
                <a:latin typeface="+mj-lt"/>
              </a:rPr>
              <a:t>спортивной </a:t>
            </a:r>
            <a:r>
              <a:rPr lang="ru-RU" sz="1600" dirty="0" smtClean="0">
                <a:latin typeface="+mj-lt"/>
              </a:rPr>
              <a:t>подготовки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+mj-lt"/>
              </a:rPr>
              <a:t>Теория </a:t>
            </a:r>
            <a:r>
              <a:rPr lang="ru-RU" sz="1600" dirty="0">
                <a:latin typeface="+mj-lt"/>
              </a:rPr>
              <a:t>и методика </a:t>
            </a:r>
            <a:r>
              <a:rPr lang="ru-RU" sz="1600" dirty="0" smtClean="0">
                <a:latin typeface="+mj-lt"/>
              </a:rPr>
              <a:t>физической культуры</a:t>
            </a:r>
          </a:p>
          <a:p>
            <a:pPr marL="285750" indent="-285750">
              <a:buFontTx/>
              <a:buChar char="-"/>
            </a:pPr>
            <a:endParaRPr lang="ru-RU" sz="1600" b="1" dirty="0" smtClean="0">
              <a:solidFill>
                <a:schemeClr val="tx1"/>
              </a:solidFill>
              <a:latin typeface="+mj-lt"/>
              <a:cs typeface="Calibri"/>
            </a:endParaRPr>
          </a:p>
          <a:p>
            <a:pPr marL="60960">
              <a:lnSpc>
                <a:spcPts val="1789"/>
              </a:lnSpc>
              <a:tabLst>
                <a:tab pos="347980" algn="l"/>
              </a:tabLst>
            </a:pPr>
            <a:r>
              <a:rPr lang="ru-RU" sz="1600" b="1" dirty="0">
                <a:latin typeface="+mj-lt"/>
              </a:rPr>
              <a:t>Научно-практические интересы </a:t>
            </a:r>
            <a:r>
              <a:rPr lang="ru-RU" sz="1600" dirty="0">
                <a:latin typeface="+mj-lt"/>
              </a:rPr>
              <a:t>– спортивная подготовка</a:t>
            </a:r>
            <a:r>
              <a:rPr lang="ru-RU" sz="1600" dirty="0" smtClean="0">
                <a:latin typeface="+mj-lt"/>
              </a:rPr>
              <a:t>.</a:t>
            </a:r>
            <a:endParaRPr lang="ru-RU" sz="1600" b="1" dirty="0" smtClean="0">
              <a:solidFill>
                <a:schemeClr val="tx1"/>
              </a:solidFill>
              <a:latin typeface="+mj-lt"/>
              <a:cs typeface="Calibri"/>
            </a:endParaRPr>
          </a:p>
          <a:p>
            <a:pPr marL="60960">
              <a:lnSpc>
                <a:spcPts val="1789"/>
              </a:lnSpc>
              <a:tabLst>
                <a:tab pos="347980" algn="l"/>
              </a:tabLst>
            </a:pPr>
            <a:r>
              <a:rPr lang="ru-RU" sz="1600" b="1" dirty="0">
                <a:solidFill>
                  <a:schemeClr val="tx1"/>
                </a:solidFill>
                <a:latin typeface="+mj-lt"/>
                <a:cs typeface="Calibri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+mj-lt"/>
                <a:cs typeface="Calibri"/>
              </a:rPr>
              <a:t>                 </a:t>
            </a:r>
          </a:p>
          <a:p>
            <a:pPr marL="60960">
              <a:lnSpc>
                <a:spcPts val="1789"/>
              </a:lnSpc>
              <a:tabLst>
                <a:tab pos="347980" algn="l"/>
              </a:tabLst>
            </a:pPr>
            <a:r>
              <a:rPr lang="ru-RU" sz="1600" b="1" dirty="0">
                <a:solidFill>
                  <a:schemeClr val="tx1"/>
                </a:solidFill>
                <a:latin typeface="+mj-lt"/>
                <a:cs typeface="Calibri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+mj-lt"/>
                <a:cs typeface="Calibri"/>
              </a:rPr>
              <a:t>                    </a:t>
            </a:r>
            <a:r>
              <a:rPr sz="2000" b="1" dirty="0" err="1" smtClean="0">
                <a:latin typeface="Calibri"/>
                <a:cs typeface="Calibri"/>
              </a:rPr>
              <a:t>Повышение</a:t>
            </a:r>
            <a:r>
              <a:rPr sz="2000" b="1" spc="-75" dirty="0" smtClean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квалификации: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84266" y="2895600"/>
            <a:ext cx="5906387" cy="395172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lvl="0"/>
            <a:r>
              <a:rPr lang="ru-RU" sz="1600" dirty="0" smtClean="0">
                <a:latin typeface="+mj-lt"/>
              </a:rPr>
              <a:t>- В </a:t>
            </a:r>
            <a:r>
              <a:rPr lang="ru-RU" sz="1600" dirty="0">
                <a:latin typeface="+mj-lt"/>
              </a:rPr>
              <a:t>2017 году в ФГБОУ ВО «Национальный государственный</a:t>
            </a:r>
          </a:p>
          <a:p>
            <a:r>
              <a:rPr lang="ru-RU" sz="1600" dirty="0">
                <a:latin typeface="+mj-lt"/>
              </a:rPr>
              <a:t>Университет физической культуры, спорта и здоровья имени </a:t>
            </a:r>
            <a:r>
              <a:rPr lang="ru-RU" sz="1600" dirty="0" smtClean="0">
                <a:latin typeface="+mj-lt"/>
              </a:rPr>
              <a:t>П.Ф. Лесгафта </a:t>
            </a:r>
            <a:r>
              <a:rPr lang="ru-RU" sz="1600" dirty="0">
                <a:latin typeface="+mj-lt"/>
              </a:rPr>
              <a:t>, Санкт-Петербург» прошел курсы повышения</a:t>
            </a:r>
          </a:p>
          <a:p>
            <a:r>
              <a:rPr lang="ru-RU" sz="1600" dirty="0">
                <a:latin typeface="+mj-lt"/>
              </a:rPr>
              <a:t>квалификации по дополнительной профессиональной </a:t>
            </a:r>
            <a:r>
              <a:rPr lang="ru-RU" sz="1600" dirty="0" smtClean="0">
                <a:latin typeface="+mj-lt"/>
              </a:rPr>
              <a:t>программе «Управление </a:t>
            </a:r>
            <a:r>
              <a:rPr lang="ru-RU" sz="1600" dirty="0">
                <a:latin typeface="+mj-lt"/>
              </a:rPr>
              <a:t>спортивными </a:t>
            </a:r>
            <a:r>
              <a:rPr lang="ru-RU" sz="1600" dirty="0" smtClean="0">
                <a:latin typeface="+mj-lt"/>
              </a:rPr>
              <a:t>сооружениями»</a:t>
            </a:r>
          </a:p>
          <a:p>
            <a:r>
              <a:rPr lang="ru-RU" sz="1600" dirty="0" smtClean="0">
                <a:latin typeface="+mj-lt"/>
              </a:rPr>
              <a:t>- В </a:t>
            </a:r>
            <a:r>
              <a:rPr lang="ru-RU" sz="1600" dirty="0">
                <a:latin typeface="+mj-lt"/>
              </a:rPr>
              <a:t>2020 году повышение квалификации «Проектирование</a:t>
            </a:r>
          </a:p>
          <a:p>
            <a:r>
              <a:rPr lang="ru-RU" sz="1600" dirty="0">
                <a:latin typeface="+mj-lt"/>
              </a:rPr>
              <a:t>электронного образовательного курса в фор-мате </a:t>
            </a:r>
            <a:r>
              <a:rPr lang="ru-RU" sz="1600" dirty="0" err="1">
                <a:latin typeface="+mj-lt"/>
              </a:rPr>
              <a:t>Blended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Learning</a:t>
            </a:r>
            <a:r>
              <a:rPr lang="ru-RU" sz="1600" dirty="0" smtClean="0">
                <a:latin typeface="+mj-lt"/>
              </a:rPr>
              <a:t>», «</a:t>
            </a:r>
            <a:r>
              <a:rPr lang="ru-RU" sz="1600" dirty="0">
                <a:latin typeface="+mj-lt"/>
              </a:rPr>
              <a:t>Интерактивные ин-</a:t>
            </a:r>
            <a:r>
              <a:rPr lang="ru-RU" sz="1600" dirty="0" err="1">
                <a:latin typeface="+mj-lt"/>
              </a:rPr>
              <a:t>струменты</a:t>
            </a:r>
            <a:r>
              <a:rPr lang="ru-RU" sz="1600" dirty="0">
                <a:latin typeface="+mj-lt"/>
              </a:rPr>
              <a:t> электронного </a:t>
            </a:r>
            <a:r>
              <a:rPr lang="ru-RU" sz="1600" dirty="0" smtClean="0">
                <a:latin typeface="+mj-lt"/>
              </a:rPr>
              <a:t>обучения»</a:t>
            </a:r>
          </a:p>
          <a:p>
            <a:r>
              <a:rPr lang="ru-RU" sz="1600" dirty="0" smtClean="0">
                <a:latin typeface="+mj-lt"/>
              </a:rPr>
              <a:t>- В </a:t>
            </a:r>
            <a:r>
              <a:rPr lang="ru-RU" sz="1600" dirty="0">
                <a:latin typeface="+mj-lt"/>
              </a:rPr>
              <a:t>2020-21 годах в ФГБОУ ВО «Сибирский государственный университет физической культуры и спорта" прошел</a:t>
            </a:r>
          </a:p>
          <a:p>
            <a:r>
              <a:rPr lang="ru-RU" sz="1600" dirty="0">
                <a:latin typeface="+mj-lt"/>
              </a:rPr>
              <a:t>профессиональную переподготовку по программе «Теория и методика физической культуры и спортивной тренировки»,</a:t>
            </a:r>
          </a:p>
          <a:p>
            <a:r>
              <a:rPr lang="ru-RU" sz="1600" dirty="0">
                <a:latin typeface="+mj-lt"/>
              </a:rPr>
              <a:t>удостоверяющей право на ведение профессиональной деятельности в сфере физической культуры и </a:t>
            </a:r>
            <a:r>
              <a:rPr lang="ru-RU" sz="1600" dirty="0" smtClean="0">
                <a:latin typeface="+mj-lt"/>
              </a:rPr>
              <a:t>спорта</a:t>
            </a:r>
          </a:p>
          <a:p>
            <a:r>
              <a:rPr lang="ru-RU" sz="1600" dirty="0" smtClean="0">
                <a:latin typeface="+mj-lt"/>
              </a:rPr>
              <a:t>- В </a:t>
            </a:r>
            <a:r>
              <a:rPr lang="ru-RU" sz="1600" dirty="0">
                <a:latin typeface="+mj-lt"/>
              </a:rPr>
              <a:t>2021 году переподготовка Теория и методика </a:t>
            </a:r>
            <a:r>
              <a:rPr lang="ru-RU" sz="1600" dirty="0" err="1">
                <a:latin typeface="+mj-lt"/>
              </a:rPr>
              <a:t>физиче-ской</a:t>
            </a:r>
            <a:r>
              <a:rPr lang="ru-RU" sz="1600" dirty="0">
                <a:latin typeface="+mj-lt"/>
              </a:rPr>
              <a:t> культуры и спортивной тренировки</a:t>
            </a:r>
          </a:p>
        </p:txBody>
      </p:sp>
      <p:pic>
        <p:nvPicPr>
          <p:cNvPr id="12" name="Image 58" descr="C:\Documents and Settings\user\Рабочий стол\КАФЕДРА\КАФЕДРА ТОиМФКиТ\СТЕНД кафедры\фото преп\чикуров.jpg"/>
          <p:cNvPicPr/>
          <p:nvPr/>
        </p:nvPicPr>
        <p:blipFill>
          <a:blip r:embed="rId3"/>
          <a:stretch/>
        </p:blipFill>
        <p:spPr>
          <a:xfrm>
            <a:off x="1822386" y="570028"/>
            <a:ext cx="2825814" cy="37979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-2032"/>
            <a:ext cx="6096000" cy="6860540"/>
          </a:xfrm>
          <a:custGeom>
            <a:avLst/>
            <a:gdLst/>
            <a:ahLst/>
            <a:cxnLst/>
            <a:rect l="l" t="t" r="r" b="b"/>
            <a:pathLst>
              <a:path w="6096000" h="6860540">
                <a:moveTo>
                  <a:pt x="6096000" y="0"/>
                </a:moveTo>
                <a:lnTo>
                  <a:pt x="0" y="0"/>
                </a:lnTo>
                <a:lnTo>
                  <a:pt x="0" y="6860032"/>
                </a:lnTo>
                <a:lnTo>
                  <a:pt x="6096000" y="6860032"/>
                </a:lnTo>
                <a:lnTo>
                  <a:pt x="6096000" y="0"/>
                </a:lnTo>
                <a:close/>
              </a:path>
            </a:pathLst>
          </a:custGeom>
          <a:solidFill>
            <a:srgbClr val="1B33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614042" y="4438015"/>
            <a:ext cx="3567558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b="1" dirty="0" err="1">
                <a:solidFill>
                  <a:schemeClr val="bg1"/>
                </a:solidFill>
                <a:latin typeface="+mj-lt"/>
              </a:rPr>
              <a:t>Берлякова</a:t>
            </a:r>
            <a:r>
              <a:rPr lang="ru-RU" b="1" dirty="0">
                <a:solidFill>
                  <a:schemeClr val="bg1"/>
                </a:solidFill>
                <a:latin typeface="+mj-lt"/>
              </a:rPr>
              <a:t> Анна Викторовна</a:t>
            </a:r>
            <a:endParaRPr sz="1800" b="1" dirty="0">
              <a:solidFill>
                <a:schemeClr val="bg1"/>
              </a:solidFill>
              <a:latin typeface="+mj-lt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25765" y="5036253"/>
            <a:ext cx="420878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70585" marR="5080" indent="-55244" algn="r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кандидат</a:t>
            </a:r>
            <a:r>
              <a:rPr sz="16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педагогических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наук,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доцент,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доцент</a:t>
            </a:r>
            <a:r>
              <a:rPr sz="16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кафедры</a:t>
            </a:r>
            <a:r>
              <a:rPr sz="16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теоретических</a:t>
            </a:r>
            <a:r>
              <a:rPr sz="1600" spc="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основ</a:t>
            </a:r>
            <a:endParaRPr sz="1600" dirty="0">
              <a:latin typeface="Calibri"/>
              <a:cs typeface="Calibri"/>
            </a:endParaRPr>
          </a:p>
          <a:p>
            <a:pPr marR="5715" algn="r">
              <a:lnSpc>
                <a:spcPct val="100000"/>
              </a:lnSpc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менеджмента</a:t>
            </a:r>
            <a:r>
              <a:rPr sz="16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физической</a:t>
            </a:r>
            <a:r>
              <a:rPr sz="16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культуры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и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туризма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16509" y="460131"/>
            <a:ext cx="4322319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chemeClr val="tx1"/>
                </a:solidFill>
                <a:latin typeface="+mj-lt"/>
                <a:cs typeface="Calibri"/>
              </a:rPr>
              <a:t>Стаж</a:t>
            </a:r>
            <a:r>
              <a:rPr sz="1600" spc="-40" dirty="0">
                <a:solidFill>
                  <a:schemeClr val="tx1"/>
                </a:solidFill>
                <a:latin typeface="+mj-lt"/>
                <a:cs typeface="Calibri"/>
              </a:rPr>
              <a:t> </a:t>
            </a:r>
            <a:r>
              <a:rPr sz="1600" spc="-10" dirty="0">
                <a:solidFill>
                  <a:schemeClr val="tx1"/>
                </a:solidFill>
                <a:latin typeface="+mj-lt"/>
                <a:cs typeface="Calibri"/>
              </a:rPr>
              <a:t>научно-педагогической</a:t>
            </a:r>
            <a:r>
              <a:rPr sz="1600" spc="15" dirty="0">
                <a:solidFill>
                  <a:schemeClr val="tx1"/>
                </a:solidFill>
                <a:latin typeface="+mj-lt"/>
                <a:cs typeface="Calibri"/>
              </a:rPr>
              <a:t> </a:t>
            </a:r>
            <a:r>
              <a:rPr sz="1600" dirty="0">
                <a:solidFill>
                  <a:schemeClr val="tx1"/>
                </a:solidFill>
                <a:latin typeface="+mj-lt"/>
                <a:cs typeface="Calibri"/>
              </a:rPr>
              <a:t>работы</a:t>
            </a:r>
            <a:r>
              <a:rPr sz="1600" spc="-15" dirty="0">
                <a:solidFill>
                  <a:schemeClr val="tx1"/>
                </a:solidFill>
                <a:latin typeface="+mj-lt"/>
                <a:cs typeface="Calibri"/>
              </a:rPr>
              <a:t> </a:t>
            </a:r>
            <a:r>
              <a:rPr sz="1600" dirty="0">
                <a:solidFill>
                  <a:schemeClr val="tx1"/>
                </a:solidFill>
                <a:latin typeface="+mj-lt"/>
                <a:cs typeface="Calibri"/>
              </a:rPr>
              <a:t>–</a:t>
            </a:r>
            <a:r>
              <a:rPr sz="1600" spc="-25" dirty="0">
                <a:solidFill>
                  <a:schemeClr val="tx1"/>
                </a:solidFill>
                <a:latin typeface="+mj-lt"/>
                <a:cs typeface="Calibri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+mj-lt"/>
                <a:cs typeface="Calibri"/>
              </a:rPr>
              <a:t>23 года</a:t>
            </a:r>
            <a:endParaRPr sz="1600" dirty="0">
              <a:solidFill>
                <a:schemeClr val="tx1"/>
              </a:solidFill>
              <a:latin typeface="+mj-lt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53200" y="914400"/>
            <a:ext cx="5478399" cy="26494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5405" algn="ctr">
              <a:lnSpc>
                <a:spcPct val="100000"/>
              </a:lnSpc>
              <a:spcBef>
                <a:spcPts val="484"/>
              </a:spcBef>
              <a:spcAft>
                <a:spcPts val="400"/>
              </a:spcAft>
            </a:pPr>
            <a:r>
              <a:rPr sz="2000" b="1" spc="-10" dirty="0" err="1" smtClean="0">
                <a:latin typeface="Calibri"/>
                <a:cs typeface="Calibri"/>
              </a:rPr>
              <a:t>Преподаваемые</a:t>
            </a:r>
            <a:r>
              <a:rPr sz="2000" b="1" dirty="0" smtClean="0">
                <a:latin typeface="Calibri"/>
                <a:cs typeface="Calibri"/>
              </a:rPr>
              <a:t> </a:t>
            </a:r>
            <a:r>
              <a:rPr sz="2000" b="1" spc="-10" dirty="0" err="1">
                <a:latin typeface="Calibri"/>
                <a:cs typeface="Calibri"/>
              </a:rPr>
              <a:t>дисциплины</a:t>
            </a:r>
            <a:r>
              <a:rPr sz="2000" b="1" spc="-10" dirty="0" smtClean="0">
                <a:latin typeface="Calibri"/>
                <a:cs typeface="Calibri"/>
              </a:rPr>
              <a:t>:</a:t>
            </a:r>
            <a:endParaRPr lang="ru-RU" sz="2000" dirty="0">
              <a:latin typeface="Calibri"/>
              <a:cs typeface="Calibri"/>
            </a:endParaRPr>
          </a:p>
          <a:p>
            <a:pPr marL="342900" marR="65405" indent="-342900" algn="l">
              <a:lnSpc>
                <a:spcPct val="100000"/>
              </a:lnSpc>
              <a:buFontTx/>
              <a:buChar char="-"/>
            </a:pPr>
            <a:r>
              <a:rPr lang="ru-RU" sz="1600" dirty="0" smtClean="0">
                <a:latin typeface="+mj-lt"/>
              </a:rPr>
              <a:t>Экологический туризм</a:t>
            </a:r>
          </a:p>
          <a:p>
            <a:pPr marL="342900" marR="65405" indent="-342900" algn="l">
              <a:lnSpc>
                <a:spcPct val="100000"/>
              </a:lnSpc>
              <a:buFontTx/>
              <a:buChar char="-"/>
            </a:pPr>
            <a:r>
              <a:rPr lang="ru-RU" sz="1600" dirty="0" smtClean="0">
                <a:latin typeface="+mj-lt"/>
              </a:rPr>
              <a:t>Туристские формальности</a:t>
            </a:r>
            <a:endParaRPr lang="ru-RU" sz="1600" dirty="0">
              <a:latin typeface="+mj-lt"/>
            </a:endParaRPr>
          </a:p>
          <a:p>
            <a:pPr marL="342900" marR="65405" indent="-342900" algn="l">
              <a:lnSpc>
                <a:spcPct val="100000"/>
              </a:lnSpc>
              <a:buFontTx/>
              <a:buChar char="-"/>
            </a:pPr>
            <a:r>
              <a:rPr lang="ru-RU" sz="1600" dirty="0" smtClean="0">
                <a:latin typeface="+mj-lt"/>
              </a:rPr>
              <a:t>Организация </a:t>
            </a:r>
            <a:r>
              <a:rPr lang="ru-RU" sz="1600" dirty="0">
                <a:latin typeface="+mj-lt"/>
              </a:rPr>
              <a:t>туристской </a:t>
            </a:r>
            <a:r>
              <a:rPr lang="ru-RU" sz="1600" dirty="0" smtClean="0">
                <a:latin typeface="+mj-lt"/>
              </a:rPr>
              <a:t>деятельности</a:t>
            </a:r>
            <a:endParaRPr lang="ru-RU" sz="1600" dirty="0">
              <a:latin typeface="+mj-lt"/>
            </a:endParaRPr>
          </a:p>
          <a:p>
            <a:pPr marL="342900" marR="65405" indent="-342900" algn="l">
              <a:lnSpc>
                <a:spcPct val="100000"/>
              </a:lnSpc>
              <a:buFontTx/>
              <a:buChar char="-"/>
            </a:pPr>
            <a:r>
              <a:rPr lang="ru-RU" sz="1600" dirty="0" smtClean="0">
                <a:latin typeface="+mj-lt"/>
              </a:rPr>
              <a:t>Технологии </a:t>
            </a:r>
            <a:r>
              <a:rPr lang="ru-RU" sz="1600" dirty="0">
                <a:latin typeface="+mj-lt"/>
              </a:rPr>
              <a:t>разработки туристского </a:t>
            </a:r>
            <a:r>
              <a:rPr lang="ru-RU" sz="1600" dirty="0" smtClean="0">
                <a:latin typeface="+mj-lt"/>
              </a:rPr>
              <a:t>продукта</a:t>
            </a:r>
            <a:endParaRPr lang="ru-RU" sz="1600" dirty="0">
              <a:latin typeface="+mj-lt"/>
            </a:endParaRPr>
          </a:p>
          <a:p>
            <a:pPr marL="342900" marR="65405" indent="-342900" algn="l">
              <a:lnSpc>
                <a:spcPct val="100000"/>
              </a:lnSpc>
              <a:buFontTx/>
              <a:buChar char="-"/>
            </a:pPr>
            <a:r>
              <a:rPr lang="ru-RU" sz="1600" dirty="0" err="1" smtClean="0">
                <a:latin typeface="+mj-lt"/>
              </a:rPr>
              <a:t>Рекреалогия</a:t>
            </a:r>
            <a:endParaRPr lang="ru-RU" sz="1600" dirty="0">
              <a:latin typeface="+mj-lt"/>
            </a:endParaRPr>
          </a:p>
          <a:p>
            <a:pPr marL="342900" marR="65405" indent="-342900" algn="l">
              <a:lnSpc>
                <a:spcPct val="100000"/>
              </a:lnSpc>
              <a:buFontTx/>
              <a:buChar char="-"/>
            </a:pPr>
            <a:r>
              <a:rPr lang="ru-RU" sz="1600" dirty="0" smtClean="0">
                <a:latin typeface="+mj-lt"/>
              </a:rPr>
              <a:t>Страноведение</a:t>
            </a:r>
            <a:endParaRPr lang="ru-RU" sz="1600" dirty="0">
              <a:latin typeface="+mj-lt"/>
            </a:endParaRPr>
          </a:p>
          <a:p>
            <a:pPr marL="342900" marR="65405" indent="-342900" algn="l">
              <a:lnSpc>
                <a:spcPct val="100000"/>
              </a:lnSpc>
              <a:buFontTx/>
              <a:buChar char="-"/>
            </a:pPr>
            <a:r>
              <a:rPr lang="ru-RU" sz="1600" dirty="0" smtClean="0">
                <a:latin typeface="+mj-lt"/>
              </a:rPr>
              <a:t>Технологии </a:t>
            </a:r>
            <a:r>
              <a:rPr lang="ru-RU" sz="1600" dirty="0">
                <a:latin typeface="+mj-lt"/>
              </a:rPr>
              <a:t>выездного </a:t>
            </a:r>
            <a:r>
              <a:rPr lang="ru-RU" sz="1600" dirty="0" smtClean="0">
                <a:latin typeface="+mj-lt"/>
              </a:rPr>
              <a:t>туризма</a:t>
            </a:r>
          </a:p>
          <a:p>
            <a:pPr marL="342900" marR="65405" indent="-342900" algn="l">
              <a:lnSpc>
                <a:spcPct val="100000"/>
              </a:lnSpc>
              <a:buFontTx/>
              <a:buChar char="-"/>
            </a:pPr>
            <a:endParaRPr lang="ru-RU" sz="1600" b="1" dirty="0">
              <a:latin typeface="+mj-lt"/>
              <a:cs typeface="Calibri"/>
            </a:endParaRPr>
          </a:p>
          <a:p>
            <a:pPr marR="65405" algn="l">
              <a:lnSpc>
                <a:spcPct val="100000"/>
              </a:lnSpc>
            </a:pPr>
            <a:r>
              <a:rPr lang="ru-RU" sz="2000" b="1" dirty="0" smtClean="0">
                <a:latin typeface="Calibri"/>
                <a:cs typeface="Calibri"/>
              </a:rPr>
              <a:t>                  </a:t>
            </a:r>
            <a:r>
              <a:rPr sz="2000" b="1" dirty="0" err="1" smtClean="0">
                <a:latin typeface="Calibri"/>
                <a:cs typeface="Calibri"/>
              </a:rPr>
              <a:t>Повышение</a:t>
            </a:r>
            <a:r>
              <a:rPr sz="2000" b="1" spc="-75" dirty="0" smtClean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квалификации: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43600" y="3759708"/>
            <a:ext cx="6172200" cy="30437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46150" indent="-285750">
              <a:lnSpc>
                <a:spcPct val="100000"/>
              </a:lnSpc>
              <a:spcBef>
                <a:spcPts val="95"/>
              </a:spcBef>
              <a:buFontTx/>
              <a:buChar char="-"/>
            </a:pPr>
            <a:r>
              <a:rPr lang="ru-RU" sz="1600" dirty="0" smtClean="0">
                <a:latin typeface="+mj-lt"/>
              </a:rPr>
              <a:t>Реализация </a:t>
            </a:r>
            <a:r>
              <a:rPr lang="ru-RU" sz="1600" dirty="0">
                <a:latin typeface="+mj-lt"/>
              </a:rPr>
              <a:t>образовательных программ с применением электронного обучения и дистанционных образовательных технологий – 2017 г</a:t>
            </a:r>
            <a:r>
              <a:rPr lang="ru-RU" sz="1600" dirty="0" smtClean="0">
                <a:latin typeface="+mj-lt"/>
              </a:rPr>
              <a:t>.</a:t>
            </a:r>
            <a:endParaRPr lang="ru-RU" sz="1600" dirty="0">
              <a:latin typeface="+mj-lt"/>
            </a:endParaRPr>
          </a:p>
          <a:p>
            <a:pPr marL="946150" indent="-285750">
              <a:lnSpc>
                <a:spcPct val="100000"/>
              </a:lnSpc>
              <a:spcBef>
                <a:spcPts val="95"/>
              </a:spcBef>
              <a:buFontTx/>
              <a:buChar char="-"/>
            </a:pPr>
            <a:r>
              <a:rPr lang="ru-RU" sz="1600" dirty="0" smtClean="0">
                <a:latin typeface="+mj-lt"/>
              </a:rPr>
              <a:t> </a:t>
            </a:r>
            <a:r>
              <a:rPr lang="ru-RU" sz="1600" dirty="0">
                <a:latin typeface="+mj-lt"/>
              </a:rPr>
              <a:t>Мобильное обучение – 2020 </a:t>
            </a:r>
            <a:r>
              <a:rPr lang="ru-RU" sz="1600" dirty="0" smtClean="0">
                <a:latin typeface="+mj-lt"/>
              </a:rPr>
              <a:t>г.</a:t>
            </a:r>
            <a:endParaRPr lang="ru-RU" sz="1600" dirty="0">
              <a:latin typeface="+mj-lt"/>
            </a:endParaRPr>
          </a:p>
          <a:p>
            <a:pPr marL="946150" indent="-285750">
              <a:lnSpc>
                <a:spcPct val="100000"/>
              </a:lnSpc>
              <a:spcBef>
                <a:spcPts val="95"/>
              </a:spcBef>
              <a:buFontTx/>
              <a:buChar char="-"/>
            </a:pPr>
            <a:r>
              <a:rPr lang="ru-RU" sz="1600" dirty="0" smtClean="0">
                <a:latin typeface="+mj-lt"/>
              </a:rPr>
              <a:t>Теория </a:t>
            </a:r>
            <a:r>
              <a:rPr lang="ru-RU" sz="1600" dirty="0">
                <a:latin typeface="+mj-lt"/>
              </a:rPr>
              <a:t>и практика организации туристско-экскурсионной деятельности в современных условиях - 2021 </a:t>
            </a:r>
            <a:r>
              <a:rPr lang="ru-RU" sz="1600" dirty="0" smtClean="0">
                <a:latin typeface="+mj-lt"/>
              </a:rPr>
              <a:t>год.</a:t>
            </a:r>
            <a:endParaRPr lang="ru-RU" sz="1600" dirty="0">
              <a:latin typeface="+mj-lt"/>
            </a:endParaRPr>
          </a:p>
          <a:p>
            <a:pPr marL="946150" indent="-285750">
              <a:lnSpc>
                <a:spcPct val="100000"/>
              </a:lnSpc>
              <a:spcBef>
                <a:spcPts val="95"/>
              </a:spcBef>
              <a:buFontTx/>
              <a:buChar char="-"/>
            </a:pPr>
            <a:r>
              <a:rPr lang="ru-RU" sz="1600" dirty="0" smtClean="0">
                <a:latin typeface="+mj-lt"/>
              </a:rPr>
              <a:t>Проектирование </a:t>
            </a:r>
            <a:r>
              <a:rPr lang="ru-RU" sz="1600" dirty="0">
                <a:latin typeface="+mj-lt"/>
              </a:rPr>
              <a:t>электронного образовательного курса в формате «</a:t>
            </a:r>
            <a:r>
              <a:rPr lang="ru-RU" sz="1600" dirty="0" err="1">
                <a:latin typeface="+mj-lt"/>
              </a:rPr>
              <a:t>Blended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Learning</a:t>
            </a:r>
            <a:r>
              <a:rPr lang="ru-RU" sz="1600" dirty="0">
                <a:latin typeface="+mj-lt"/>
              </a:rPr>
              <a:t>» - 2021 г</a:t>
            </a:r>
            <a:r>
              <a:rPr lang="ru-RU" sz="1600" dirty="0" smtClean="0">
                <a:latin typeface="+mj-lt"/>
              </a:rPr>
              <a:t>.</a:t>
            </a:r>
            <a:endParaRPr lang="ru-RU" sz="1600" dirty="0">
              <a:latin typeface="+mj-lt"/>
            </a:endParaRPr>
          </a:p>
          <a:p>
            <a:pPr marL="946150" indent="-285750">
              <a:lnSpc>
                <a:spcPct val="100000"/>
              </a:lnSpc>
              <a:spcBef>
                <a:spcPts val="95"/>
              </a:spcBef>
              <a:buFontTx/>
              <a:buChar char="-"/>
            </a:pPr>
            <a:r>
              <a:rPr lang="ru-RU" sz="1600" dirty="0" smtClean="0">
                <a:latin typeface="+mj-lt"/>
              </a:rPr>
              <a:t> </a:t>
            </a:r>
            <a:r>
              <a:rPr lang="ru-RU" sz="1600" dirty="0">
                <a:latin typeface="+mj-lt"/>
              </a:rPr>
              <a:t>Основы волонтерской деятельности </a:t>
            </a:r>
            <a:r>
              <a:rPr lang="ru-RU" sz="1600" dirty="0" smtClean="0">
                <a:latin typeface="+mj-lt"/>
              </a:rPr>
              <a:t>– 2023</a:t>
            </a:r>
            <a:endParaRPr lang="ru-RU" sz="1600" dirty="0">
              <a:latin typeface="+mj-lt"/>
            </a:endParaRPr>
          </a:p>
          <a:p>
            <a:pPr marL="946150" indent="-285750">
              <a:lnSpc>
                <a:spcPct val="100000"/>
              </a:lnSpc>
              <a:spcBef>
                <a:spcPts val="95"/>
              </a:spcBef>
              <a:buFontTx/>
              <a:buChar char="-"/>
            </a:pPr>
            <a:r>
              <a:rPr lang="ru-RU" sz="1600" dirty="0" smtClean="0">
                <a:latin typeface="+mj-lt"/>
              </a:rPr>
              <a:t>Создание </a:t>
            </a:r>
            <a:r>
              <a:rPr lang="ru-RU" sz="1600" dirty="0">
                <a:latin typeface="+mj-lt"/>
              </a:rPr>
              <a:t>образовательного видео в студии </a:t>
            </a:r>
            <a:r>
              <a:rPr lang="ru-RU" sz="1600" dirty="0" err="1">
                <a:latin typeface="+mj-lt"/>
              </a:rPr>
              <a:t>Jalinga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smtClean="0">
                <a:latin typeface="+mj-lt"/>
              </a:rPr>
              <a:t>– 2023</a:t>
            </a:r>
            <a:endParaRPr lang="ru-RU" sz="1600" dirty="0">
              <a:latin typeface="+mj-lt"/>
            </a:endParaRPr>
          </a:p>
          <a:p>
            <a:pPr marL="946150" indent="-285750">
              <a:lnSpc>
                <a:spcPct val="100000"/>
              </a:lnSpc>
              <a:spcBef>
                <a:spcPts val="95"/>
              </a:spcBef>
              <a:buFontTx/>
              <a:buChar char="-"/>
            </a:pPr>
            <a:r>
              <a:rPr lang="ru-RU" sz="1600" dirty="0" smtClean="0">
                <a:latin typeface="+mj-lt"/>
              </a:rPr>
              <a:t>Подготовка </a:t>
            </a:r>
            <a:r>
              <a:rPr lang="ru-RU" sz="1600" dirty="0">
                <a:latin typeface="+mj-lt"/>
              </a:rPr>
              <a:t>к аттестации экскурсоводов (гидов) Красноярского края - 2025</a:t>
            </a:r>
            <a:endParaRPr sz="1600" dirty="0">
              <a:latin typeface="+mj-lt"/>
              <a:cs typeface="Calibri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1653644" y="457200"/>
            <a:ext cx="2842156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606026" y="0"/>
            <a:ext cx="2586355" cy="6858000"/>
            <a:chOff x="9606026" y="0"/>
            <a:chExt cx="2586355" cy="6858000"/>
          </a:xfrm>
        </p:grpSpPr>
        <p:sp>
          <p:nvSpPr>
            <p:cNvPr id="3" name="object 3"/>
            <p:cNvSpPr/>
            <p:nvPr/>
          </p:nvSpPr>
          <p:spPr>
            <a:xfrm>
              <a:off x="9606026" y="0"/>
              <a:ext cx="2586355" cy="6858000"/>
            </a:xfrm>
            <a:custGeom>
              <a:avLst/>
              <a:gdLst/>
              <a:ahLst/>
              <a:cxnLst/>
              <a:rect l="l" t="t" r="r" b="b"/>
              <a:pathLst>
                <a:path w="2586354" h="6858000">
                  <a:moveTo>
                    <a:pt x="0" y="0"/>
                  </a:moveTo>
                  <a:lnTo>
                    <a:pt x="0" y="6858000"/>
                  </a:lnTo>
                  <a:lnTo>
                    <a:pt x="2585974" y="6858000"/>
                  </a:lnTo>
                  <a:lnTo>
                    <a:pt x="25859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2C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/>
            <a:stretch/>
          </p:blipFill>
          <p:spPr>
            <a:xfrm>
              <a:off x="9793224" y="188937"/>
              <a:ext cx="2398776" cy="5850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09929" y="1143000"/>
            <a:ext cx="3875404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spc="-25" dirty="0">
                <a:solidFill>
                  <a:srgbClr val="EF5222"/>
                </a:solidFill>
                <a:latin typeface="Calibri Light"/>
                <a:cs typeface="Calibri Light"/>
              </a:rPr>
              <a:t>Научные</a:t>
            </a:r>
            <a:r>
              <a:rPr sz="3200" b="0" spc="-145" dirty="0">
                <a:solidFill>
                  <a:srgbClr val="EF5222"/>
                </a:solidFill>
                <a:latin typeface="Calibri Light"/>
                <a:cs typeface="Calibri Light"/>
              </a:rPr>
              <a:t> </a:t>
            </a:r>
            <a:r>
              <a:rPr sz="3200" b="0" spc="-20" dirty="0">
                <a:solidFill>
                  <a:srgbClr val="EF5222"/>
                </a:solidFill>
                <a:latin typeface="Calibri Light"/>
                <a:cs typeface="Calibri Light"/>
              </a:rPr>
              <a:t>направления:</a:t>
            </a:r>
            <a:endParaRPr sz="3200" dirty="0">
              <a:latin typeface="Calibri Light"/>
              <a:cs typeface="Calibri Light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xfrm>
            <a:off x="909929" y="2200401"/>
            <a:ext cx="7232650" cy="2202526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342900" lvl="0" indent="-342900">
              <a:buFontTx/>
              <a:buChar char="-"/>
            </a:pPr>
            <a:r>
              <a:rPr lang="ru-RU" dirty="0" smtClean="0"/>
              <a:t>Исследование </a:t>
            </a:r>
            <a:r>
              <a:rPr lang="ru-RU" dirty="0" err="1"/>
              <a:t>ритмоструктурных</a:t>
            </a:r>
            <a:r>
              <a:rPr lang="ru-RU" dirty="0"/>
              <a:t> характеристик </a:t>
            </a:r>
            <a:r>
              <a:rPr lang="ru-RU" dirty="0" smtClean="0"/>
              <a:t>в циклических </a:t>
            </a:r>
            <a:r>
              <a:rPr lang="ru-RU" dirty="0"/>
              <a:t>видах </a:t>
            </a:r>
            <a:r>
              <a:rPr lang="ru-RU" dirty="0" smtClean="0"/>
              <a:t>спорта</a:t>
            </a:r>
          </a:p>
          <a:p>
            <a:pPr marL="342900" lvl="0" indent="-342900">
              <a:buFontTx/>
              <a:buChar char="-"/>
            </a:pPr>
            <a:r>
              <a:rPr lang="ru-RU" dirty="0" smtClean="0"/>
              <a:t>Эффективность </a:t>
            </a:r>
            <a:r>
              <a:rPr lang="ru-RU" dirty="0"/>
              <a:t>использования общепринятых методик в зависимости от индивидуальных </a:t>
            </a:r>
            <a:r>
              <a:rPr lang="ru-RU" dirty="0" smtClean="0"/>
              <a:t>особенностей</a:t>
            </a:r>
          </a:p>
          <a:p>
            <a:pPr marL="342900" lvl="0" indent="-342900">
              <a:buFontTx/>
              <a:buChar char="-"/>
            </a:pPr>
            <a:r>
              <a:rPr lang="ru-RU" dirty="0" smtClean="0"/>
              <a:t>Совершенствование </a:t>
            </a:r>
            <a:r>
              <a:rPr lang="ru-RU" dirty="0"/>
              <a:t>системы управления организациями физкультурно-спортивной </a:t>
            </a:r>
            <a:r>
              <a:rPr lang="ru-RU" dirty="0" smtClean="0"/>
              <a:t>направленности</a:t>
            </a:r>
          </a:p>
          <a:p>
            <a:pPr marL="342900" lvl="0" indent="-342900">
              <a:buFontTx/>
              <a:buChar char="-"/>
            </a:pPr>
            <a:r>
              <a:rPr lang="ru-RU" dirty="0" smtClean="0"/>
              <a:t>Система </a:t>
            </a:r>
            <a:r>
              <a:rPr lang="ru-RU" dirty="0"/>
              <a:t>управления развитием видов </a:t>
            </a:r>
            <a:r>
              <a:rPr lang="ru-RU" dirty="0" smtClean="0"/>
              <a:t>спорта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2032"/>
            <a:ext cx="6096000" cy="6860540"/>
            <a:chOff x="0" y="-2032"/>
            <a:chExt cx="6096000" cy="6860540"/>
          </a:xfrm>
        </p:grpSpPr>
        <p:sp>
          <p:nvSpPr>
            <p:cNvPr id="3" name="object 3"/>
            <p:cNvSpPr/>
            <p:nvPr/>
          </p:nvSpPr>
          <p:spPr>
            <a:xfrm>
              <a:off x="0" y="-2032"/>
              <a:ext cx="6096000" cy="6860540"/>
            </a:xfrm>
            <a:custGeom>
              <a:avLst/>
              <a:gdLst/>
              <a:ahLst/>
              <a:cxnLst/>
              <a:rect l="l" t="t" r="r" b="b"/>
              <a:pathLst>
                <a:path w="6096000" h="6860540">
                  <a:moveTo>
                    <a:pt x="6096000" y="0"/>
                  </a:moveTo>
                  <a:lnTo>
                    <a:pt x="0" y="0"/>
                  </a:lnTo>
                  <a:lnTo>
                    <a:pt x="0" y="6860032"/>
                  </a:lnTo>
                  <a:lnTo>
                    <a:pt x="6096000" y="6860032"/>
                  </a:lnTo>
                  <a:lnTo>
                    <a:pt x="6096000" y="0"/>
                  </a:lnTo>
                  <a:close/>
                </a:path>
              </a:pathLst>
            </a:custGeom>
            <a:solidFill>
              <a:srgbClr val="1B33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/>
            <a:stretch/>
          </p:blipFill>
          <p:spPr>
            <a:xfrm>
              <a:off x="1596008" y="459104"/>
              <a:ext cx="2799968" cy="3599941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614042" y="4438015"/>
            <a:ext cx="27622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Шубина</a:t>
            </a:r>
            <a:r>
              <a:rPr sz="1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Елена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Дмитриевна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24000" y="4935924"/>
            <a:ext cx="420878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70585" marR="5080" indent="-55244" algn="r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кандидат</a:t>
            </a:r>
            <a:r>
              <a:rPr sz="16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педагогических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наук,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доцент,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доцент</a:t>
            </a:r>
            <a:r>
              <a:rPr sz="16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кафедры</a:t>
            </a:r>
            <a:r>
              <a:rPr sz="16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теоретических</a:t>
            </a:r>
            <a:r>
              <a:rPr sz="1600" spc="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основ</a:t>
            </a:r>
            <a:endParaRPr sz="1600" dirty="0">
              <a:latin typeface="Calibri"/>
              <a:cs typeface="Calibri"/>
            </a:endParaRPr>
          </a:p>
          <a:p>
            <a:pPr marR="5715" algn="r">
              <a:lnSpc>
                <a:spcPct val="100000"/>
              </a:lnSpc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менеджмента</a:t>
            </a:r>
            <a:r>
              <a:rPr sz="16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физической</a:t>
            </a:r>
            <a:r>
              <a:rPr sz="16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культуры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и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туризма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05600" y="329902"/>
            <a:ext cx="392874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chemeClr val="tx1"/>
                </a:solidFill>
                <a:latin typeface="Calibri"/>
                <a:cs typeface="Calibri"/>
              </a:rPr>
              <a:t>Стаж</a:t>
            </a:r>
            <a:r>
              <a:rPr sz="1600" spc="-4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chemeClr val="tx1"/>
                </a:solidFill>
                <a:latin typeface="Calibri"/>
                <a:cs typeface="Calibri"/>
              </a:rPr>
              <a:t>научно-педагогической</a:t>
            </a:r>
            <a:r>
              <a:rPr sz="1600" spc="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chemeClr val="tx1"/>
                </a:solidFill>
                <a:latin typeface="Calibri"/>
                <a:cs typeface="Calibri"/>
              </a:rPr>
              <a:t>работы</a:t>
            </a:r>
            <a:r>
              <a:rPr sz="1600" spc="-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chemeClr val="tx1"/>
                </a:solidFill>
                <a:latin typeface="Calibri"/>
                <a:cs typeface="Calibri"/>
              </a:rPr>
              <a:t>–</a:t>
            </a:r>
            <a:r>
              <a:rPr sz="1600" spc="-2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chemeClr val="tx1"/>
                </a:solidFill>
                <a:latin typeface="Calibri"/>
                <a:cs typeface="Calibri"/>
              </a:rPr>
              <a:t>18</a:t>
            </a:r>
            <a:r>
              <a:rPr sz="1600" spc="-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chemeClr val="tx1"/>
                </a:solidFill>
                <a:latin typeface="Calibri"/>
                <a:cs typeface="Calibri"/>
              </a:rPr>
              <a:t>лет</a:t>
            </a:r>
            <a:endParaRPr sz="16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61201" y="1281176"/>
            <a:ext cx="5439410" cy="27674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3355" indent="-123189" algn="l">
              <a:lnSpc>
                <a:spcPct val="100000"/>
              </a:lnSpc>
              <a:spcBef>
                <a:spcPts val="100"/>
              </a:spcBef>
              <a:buChar char="-"/>
              <a:tabLst>
                <a:tab pos="173355" algn="l"/>
              </a:tabLst>
            </a:pPr>
            <a:r>
              <a:rPr sz="1600" dirty="0">
                <a:solidFill>
                  <a:schemeClr val="tx1"/>
                </a:solidFill>
                <a:latin typeface="+mj-lt"/>
                <a:cs typeface="Calibri"/>
              </a:rPr>
              <a:t>Институт</a:t>
            </a:r>
            <a:r>
              <a:rPr sz="1600" spc="-40" dirty="0">
                <a:solidFill>
                  <a:schemeClr val="tx1"/>
                </a:solidFill>
                <a:latin typeface="+mj-lt"/>
                <a:cs typeface="Calibri"/>
              </a:rPr>
              <a:t> </a:t>
            </a:r>
            <a:r>
              <a:rPr sz="1600" spc="-10" dirty="0">
                <a:solidFill>
                  <a:schemeClr val="tx1"/>
                </a:solidFill>
                <a:latin typeface="+mj-lt"/>
                <a:cs typeface="Calibri"/>
              </a:rPr>
              <a:t>спортивных</a:t>
            </a:r>
            <a:r>
              <a:rPr sz="1600" spc="-20" dirty="0">
                <a:solidFill>
                  <a:schemeClr val="tx1"/>
                </a:solidFill>
                <a:latin typeface="+mj-lt"/>
                <a:cs typeface="Calibri"/>
              </a:rPr>
              <a:t> </a:t>
            </a:r>
            <a:r>
              <a:rPr sz="1600" spc="-10" dirty="0">
                <a:solidFill>
                  <a:schemeClr val="tx1"/>
                </a:solidFill>
                <a:latin typeface="+mj-lt"/>
                <a:cs typeface="Calibri"/>
              </a:rPr>
              <a:t>единоборств,</a:t>
            </a:r>
            <a:r>
              <a:rPr sz="1600" spc="-25" dirty="0">
                <a:solidFill>
                  <a:schemeClr val="tx1"/>
                </a:solidFill>
                <a:latin typeface="+mj-lt"/>
                <a:cs typeface="Calibri"/>
              </a:rPr>
              <a:t> </a:t>
            </a:r>
            <a:r>
              <a:rPr sz="1600" dirty="0">
                <a:solidFill>
                  <a:schemeClr val="tx1"/>
                </a:solidFill>
                <a:latin typeface="+mj-lt"/>
                <a:cs typeface="Calibri"/>
              </a:rPr>
              <a:t>КГПУ</a:t>
            </a:r>
            <a:r>
              <a:rPr sz="1600" spc="-25" dirty="0">
                <a:solidFill>
                  <a:schemeClr val="tx1"/>
                </a:solidFill>
                <a:latin typeface="+mj-lt"/>
                <a:cs typeface="Calibri"/>
              </a:rPr>
              <a:t> </a:t>
            </a:r>
            <a:r>
              <a:rPr sz="1600" spc="-10" dirty="0">
                <a:solidFill>
                  <a:schemeClr val="tx1"/>
                </a:solidFill>
                <a:latin typeface="+mj-lt"/>
                <a:cs typeface="Calibri"/>
              </a:rPr>
              <a:t>(2005-2018);</a:t>
            </a:r>
            <a:endParaRPr sz="1600" dirty="0">
              <a:solidFill>
                <a:schemeClr val="tx1"/>
              </a:solidFill>
              <a:latin typeface="+mj-lt"/>
              <a:cs typeface="Calibri"/>
            </a:endParaRPr>
          </a:p>
          <a:p>
            <a:pPr marL="122555" indent="-120650" algn="l">
              <a:lnSpc>
                <a:spcPct val="100000"/>
              </a:lnSpc>
              <a:buChar char="-"/>
              <a:tabLst>
                <a:tab pos="122555" algn="l"/>
              </a:tabLst>
            </a:pPr>
            <a:r>
              <a:rPr sz="1600" dirty="0">
                <a:solidFill>
                  <a:schemeClr val="tx1"/>
                </a:solidFill>
                <a:latin typeface="+mj-lt"/>
                <a:cs typeface="Calibri"/>
              </a:rPr>
              <a:t>Кафедра</a:t>
            </a:r>
            <a:r>
              <a:rPr sz="1600" spc="-80" dirty="0">
                <a:solidFill>
                  <a:schemeClr val="tx1"/>
                </a:solidFill>
                <a:latin typeface="+mj-lt"/>
                <a:cs typeface="Calibri"/>
              </a:rPr>
              <a:t> </a:t>
            </a:r>
            <a:r>
              <a:rPr sz="1600" spc="-10" dirty="0">
                <a:solidFill>
                  <a:schemeClr val="tx1"/>
                </a:solidFill>
                <a:latin typeface="+mj-lt"/>
                <a:cs typeface="Calibri"/>
              </a:rPr>
              <a:t>физического</a:t>
            </a:r>
            <a:r>
              <a:rPr sz="1600" spc="-50" dirty="0">
                <a:solidFill>
                  <a:schemeClr val="tx1"/>
                </a:solidFill>
                <a:latin typeface="+mj-lt"/>
                <a:cs typeface="Calibri"/>
              </a:rPr>
              <a:t> </a:t>
            </a:r>
            <a:r>
              <a:rPr sz="1600" dirty="0">
                <a:solidFill>
                  <a:schemeClr val="tx1"/>
                </a:solidFill>
                <a:latin typeface="+mj-lt"/>
                <a:cs typeface="Calibri"/>
              </a:rPr>
              <a:t>воспитания,</a:t>
            </a:r>
            <a:r>
              <a:rPr sz="1600" spc="-40" dirty="0">
                <a:solidFill>
                  <a:schemeClr val="tx1"/>
                </a:solidFill>
                <a:latin typeface="+mj-lt"/>
                <a:cs typeface="Calibri"/>
              </a:rPr>
              <a:t> </a:t>
            </a:r>
            <a:r>
              <a:rPr sz="1600" dirty="0">
                <a:solidFill>
                  <a:schemeClr val="tx1"/>
                </a:solidFill>
                <a:latin typeface="+mj-lt"/>
                <a:cs typeface="Calibri"/>
              </a:rPr>
              <a:t>СибГУ</a:t>
            </a:r>
            <a:r>
              <a:rPr sz="1600" spc="-70" dirty="0">
                <a:solidFill>
                  <a:schemeClr val="tx1"/>
                </a:solidFill>
                <a:latin typeface="+mj-lt"/>
                <a:cs typeface="Calibri"/>
              </a:rPr>
              <a:t> </a:t>
            </a:r>
            <a:r>
              <a:rPr sz="1600" spc="-10" dirty="0">
                <a:solidFill>
                  <a:schemeClr val="tx1"/>
                </a:solidFill>
                <a:latin typeface="+mj-lt"/>
                <a:cs typeface="Calibri"/>
              </a:rPr>
              <a:t>(2006-2023);</a:t>
            </a:r>
            <a:endParaRPr sz="1600" dirty="0">
              <a:solidFill>
                <a:schemeClr val="tx1"/>
              </a:solidFill>
              <a:latin typeface="+mj-lt"/>
              <a:cs typeface="Calibri"/>
            </a:endParaRPr>
          </a:p>
          <a:p>
            <a:pPr marL="12065" marR="5080" indent="120650" algn="l">
              <a:lnSpc>
                <a:spcPct val="100000"/>
              </a:lnSpc>
              <a:buChar char="-"/>
              <a:tabLst>
                <a:tab pos="132715" algn="l"/>
              </a:tabLst>
            </a:pPr>
            <a:r>
              <a:rPr sz="1600" dirty="0">
                <a:solidFill>
                  <a:schemeClr val="tx1"/>
                </a:solidFill>
                <a:latin typeface="+mj-lt"/>
                <a:cs typeface="Calibri"/>
              </a:rPr>
              <a:t>Институт</a:t>
            </a:r>
            <a:r>
              <a:rPr sz="1600" spc="-55" dirty="0">
                <a:solidFill>
                  <a:schemeClr val="tx1"/>
                </a:solidFill>
                <a:latin typeface="+mj-lt"/>
                <a:cs typeface="Calibri"/>
              </a:rPr>
              <a:t> </a:t>
            </a:r>
            <a:r>
              <a:rPr sz="1600" dirty="0">
                <a:solidFill>
                  <a:schemeClr val="tx1"/>
                </a:solidFill>
                <a:latin typeface="+mj-lt"/>
                <a:cs typeface="Calibri"/>
              </a:rPr>
              <a:t>физической</a:t>
            </a:r>
            <a:r>
              <a:rPr sz="1600" spc="-40" dirty="0">
                <a:solidFill>
                  <a:schemeClr val="tx1"/>
                </a:solidFill>
                <a:latin typeface="+mj-lt"/>
                <a:cs typeface="Calibri"/>
              </a:rPr>
              <a:t> </a:t>
            </a:r>
            <a:r>
              <a:rPr sz="1600" spc="-20" dirty="0">
                <a:solidFill>
                  <a:schemeClr val="tx1"/>
                </a:solidFill>
                <a:latin typeface="+mj-lt"/>
                <a:cs typeface="Calibri"/>
              </a:rPr>
              <a:t>культуры,</a:t>
            </a:r>
            <a:r>
              <a:rPr sz="1600" spc="-65" dirty="0">
                <a:solidFill>
                  <a:schemeClr val="tx1"/>
                </a:solidFill>
                <a:latin typeface="+mj-lt"/>
                <a:cs typeface="Calibri"/>
              </a:rPr>
              <a:t> </a:t>
            </a:r>
            <a:r>
              <a:rPr sz="1600" dirty="0">
                <a:solidFill>
                  <a:schemeClr val="tx1"/>
                </a:solidFill>
                <a:latin typeface="+mj-lt"/>
                <a:cs typeface="Calibri"/>
              </a:rPr>
              <a:t>спорта</a:t>
            </a:r>
            <a:r>
              <a:rPr sz="1600" spc="-45" dirty="0">
                <a:solidFill>
                  <a:schemeClr val="tx1"/>
                </a:solidFill>
                <a:latin typeface="+mj-lt"/>
                <a:cs typeface="Calibri"/>
              </a:rPr>
              <a:t> </a:t>
            </a:r>
            <a:r>
              <a:rPr sz="1600" dirty="0">
                <a:solidFill>
                  <a:schemeClr val="tx1"/>
                </a:solidFill>
                <a:latin typeface="+mj-lt"/>
                <a:cs typeface="Calibri"/>
              </a:rPr>
              <a:t>и</a:t>
            </a:r>
            <a:r>
              <a:rPr sz="1600" spc="-65" dirty="0">
                <a:solidFill>
                  <a:schemeClr val="tx1"/>
                </a:solidFill>
                <a:latin typeface="+mj-lt"/>
                <a:cs typeface="Calibri"/>
              </a:rPr>
              <a:t> </a:t>
            </a:r>
            <a:r>
              <a:rPr sz="1600" dirty="0">
                <a:solidFill>
                  <a:schemeClr val="tx1"/>
                </a:solidFill>
                <a:latin typeface="+mj-lt"/>
                <a:cs typeface="Calibri"/>
              </a:rPr>
              <a:t>туризма,</a:t>
            </a:r>
            <a:r>
              <a:rPr sz="1600" spc="-60" dirty="0">
                <a:solidFill>
                  <a:schemeClr val="tx1"/>
                </a:solidFill>
                <a:latin typeface="+mj-lt"/>
                <a:cs typeface="Calibri"/>
              </a:rPr>
              <a:t> </a:t>
            </a:r>
            <a:r>
              <a:rPr sz="1600" spc="-25" dirty="0">
                <a:solidFill>
                  <a:schemeClr val="tx1"/>
                </a:solidFill>
                <a:latin typeface="+mj-lt"/>
                <a:cs typeface="Calibri"/>
              </a:rPr>
              <a:t>СФУ </a:t>
            </a:r>
            <a:r>
              <a:rPr sz="1600" dirty="0">
                <a:solidFill>
                  <a:schemeClr val="tx1"/>
                </a:solidFill>
                <a:latin typeface="+mj-lt"/>
                <a:cs typeface="Calibri"/>
              </a:rPr>
              <a:t>(2018</a:t>
            </a:r>
            <a:r>
              <a:rPr sz="1600" spc="-30" dirty="0">
                <a:solidFill>
                  <a:schemeClr val="tx1"/>
                </a:solidFill>
                <a:latin typeface="+mj-lt"/>
                <a:cs typeface="Calibri"/>
              </a:rPr>
              <a:t> </a:t>
            </a:r>
            <a:r>
              <a:rPr sz="1600" dirty="0">
                <a:solidFill>
                  <a:schemeClr val="tx1"/>
                </a:solidFill>
                <a:latin typeface="+mj-lt"/>
                <a:cs typeface="Calibri"/>
              </a:rPr>
              <a:t>–</a:t>
            </a:r>
            <a:r>
              <a:rPr sz="1600" spc="-15" dirty="0">
                <a:solidFill>
                  <a:schemeClr val="tx1"/>
                </a:solidFill>
                <a:latin typeface="+mj-lt"/>
                <a:cs typeface="Calibri"/>
              </a:rPr>
              <a:t> </a:t>
            </a:r>
            <a:r>
              <a:rPr sz="1600" dirty="0">
                <a:solidFill>
                  <a:schemeClr val="tx1"/>
                </a:solidFill>
                <a:latin typeface="+mj-lt"/>
                <a:cs typeface="Calibri"/>
              </a:rPr>
              <a:t>по</a:t>
            </a:r>
            <a:r>
              <a:rPr sz="1600" spc="-30" dirty="0">
                <a:solidFill>
                  <a:schemeClr val="tx1"/>
                </a:solidFill>
                <a:latin typeface="+mj-lt"/>
                <a:cs typeface="Calibri"/>
              </a:rPr>
              <a:t> </a:t>
            </a:r>
            <a:r>
              <a:rPr sz="1600" spc="-10" dirty="0" err="1">
                <a:solidFill>
                  <a:schemeClr val="tx1"/>
                </a:solidFill>
                <a:latin typeface="+mj-lt"/>
                <a:cs typeface="Calibri"/>
              </a:rPr>
              <a:t>н.в</a:t>
            </a:r>
            <a:r>
              <a:rPr sz="1600" spc="-10" dirty="0" smtClean="0">
                <a:solidFill>
                  <a:schemeClr val="tx1"/>
                </a:solidFill>
                <a:latin typeface="+mj-lt"/>
                <a:cs typeface="Calibri"/>
              </a:rPr>
              <a:t>.)</a:t>
            </a:r>
            <a:endParaRPr lang="ru-RU" sz="1600" spc="-10" dirty="0" smtClean="0">
              <a:solidFill>
                <a:schemeClr val="tx1"/>
              </a:solidFill>
              <a:latin typeface="+mj-lt"/>
              <a:cs typeface="Calibri"/>
            </a:endParaRPr>
          </a:p>
          <a:p>
            <a:pPr marL="12065" marR="5080" indent="120650" algn="ctr">
              <a:lnSpc>
                <a:spcPct val="100000"/>
              </a:lnSpc>
              <a:buChar char="-"/>
              <a:tabLst>
                <a:tab pos="132715" algn="l"/>
              </a:tabLst>
            </a:pPr>
            <a:endParaRPr sz="1800" dirty="0">
              <a:solidFill>
                <a:schemeClr val="tx1"/>
              </a:solidFill>
              <a:latin typeface="+mj-lt"/>
              <a:cs typeface="Calibri"/>
            </a:endParaRPr>
          </a:p>
          <a:p>
            <a:pPr marR="65405" algn="ctr">
              <a:lnSpc>
                <a:spcPct val="100000"/>
              </a:lnSpc>
              <a:spcAft>
                <a:spcPts val="600"/>
              </a:spcAft>
            </a:pPr>
            <a:r>
              <a:rPr sz="2000" b="1" spc="-10" dirty="0">
                <a:latin typeface="Calibri"/>
                <a:cs typeface="Calibri"/>
              </a:rPr>
              <a:t>Преподаваемые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дисциплины:</a:t>
            </a:r>
            <a:endParaRPr sz="2000" dirty="0">
              <a:latin typeface="Calibri"/>
              <a:cs typeface="Calibri"/>
            </a:endParaRPr>
          </a:p>
          <a:p>
            <a:pPr marR="16510" algn="l">
              <a:lnSpc>
                <a:spcPct val="100000"/>
              </a:lnSpc>
            </a:pPr>
            <a:r>
              <a:rPr sz="1600" dirty="0">
                <a:solidFill>
                  <a:schemeClr val="tx1"/>
                </a:solidFill>
                <a:latin typeface="Calibri"/>
                <a:cs typeface="Calibri"/>
              </a:rPr>
              <a:t>-</a:t>
            </a:r>
            <a:r>
              <a:rPr sz="1600" spc="-4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chemeClr val="tx1"/>
                </a:solidFill>
                <a:latin typeface="Calibri"/>
                <a:cs typeface="Calibri"/>
              </a:rPr>
              <a:t>Теория</a:t>
            </a:r>
            <a:r>
              <a:rPr sz="1600" spc="-5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chemeClr val="tx1"/>
                </a:solidFill>
                <a:latin typeface="Calibri"/>
                <a:cs typeface="Calibri"/>
              </a:rPr>
              <a:t>и</a:t>
            </a:r>
            <a:r>
              <a:rPr sz="1600" spc="-5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chemeClr val="tx1"/>
                </a:solidFill>
                <a:latin typeface="Calibri"/>
                <a:cs typeface="Calibri"/>
              </a:rPr>
              <a:t>методика</a:t>
            </a:r>
            <a:r>
              <a:rPr sz="1600" spc="-4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chemeClr val="tx1"/>
                </a:solidFill>
                <a:latin typeface="Calibri"/>
                <a:cs typeface="Calibri"/>
              </a:rPr>
              <a:t>физической</a:t>
            </a:r>
            <a:r>
              <a:rPr sz="1600" spc="-2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600" spc="-10" dirty="0" err="1">
                <a:solidFill>
                  <a:schemeClr val="tx1"/>
                </a:solidFill>
                <a:latin typeface="Calibri"/>
                <a:cs typeface="Calibri"/>
              </a:rPr>
              <a:t>культуры</a:t>
            </a:r>
            <a:r>
              <a:rPr sz="1600" spc="-10" dirty="0" smtClean="0">
                <a:solidFill>
                  <a:schemeClr val="tx1"/>
                </a:solidFill>
                <a:latin typeface="Calibri"/>
                <a:cs typeface="Calibri"/>
              </a:rPr>
              <a:t>;</a:t>
            </a:r>
            <a:endParaRPr lang="ru-RU" sz="16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R="16510" algn="l">
              <a:lnSpc>
                <a:spcPct val="100000"/>
              </a:lnSpc>
            </a:pPr>
            <a:r>
              <a:rPr sz="1600" dirty="0" smtClean="0">
                <a:solidFill>
                  <a:schemeClr val="tx1"/>
                </a:solidFill>
                <a:latin typeface="Calibri"/>
                <a:cs typeface="Calibri"/>
              </a:rPr>
              <a:t>-</a:t>
            </a:r>
            <a:r>
              <a:rPr sz="1600" spc="-30" dirty="0" smtClean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600" spc="-10" dirty="0" err="1">
                <a:solidFill>
                  <a:schemeClr val="tx1"/>
                </a:solidFill>
                <a:latin typeface="Calibri"/>
                <a:cs typeface="Calibri"/>
              </a:rPr>
              <a:t>Спортивная</a:t>
            </a:r>
            <a:r>
              <a:rPr sz="1600" spc="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600" spc="-10" dirty="0" err="1" smtClean="0">
                <a:solidFill>
                  <a:schemeClr val="tx1"/>
                </a:solidFill>
                <a:latin typeface="Calibri"/>
                <a:cs typeface="Calibri"/>
              </a:rPr>
              <a:t>нутрициология</a:t>
            </a:r>
            <a:r>
              <a:rPr sz="1600" spc="-10" dirty="0" smtClean="0">
                <a:solidFill>
                  <a:schemeClr val="tx1"/>
                </a:solidFill>
                <a:latin typeface="Calibri"/>
                <a:cs typeface="Calibri"/>
              </a:rPr>
              <a:t>.</a:t>
            </a:r>
            <a:endParaRPr lang="ru-RU" sz="16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R="16510" algn="l">
              <a:lnSpc>
                <a:spcPct val="100000"/>
              </a:lnSpc>
            </a:pPr>
            <a:endParaRPr lang="ru-RU" sz="20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 marR="16510" algn="l">
              <a:lnSpc>
                <a:spcPct val="100000"/>
              </a:lnSpc>
            </a:pPr>
            <a:r>
              <a:rPr lang="ru-RU" sz="2000" b="1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Calibri"/>
                <a:cs typeface="Calibri"/>
              </a:rPr>
              <a:t>                 </a:t>
            </a:r>
            <a:r>
              <a:rPr sz="2000" b="1" dirty="0" err="1" smtClean="0">
                <a:latin typeface="Calibri"/>
                <a:cs typeface="Calibri"/>
              </a:rPr>
              <a:t>Повышение</a:t>
            </a:r>
            <a:r>
              <a:rPr sz="2000" b="1" spc="-75" dirty="0" smtClean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квалификации: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7467600" y="838720"/>
            <a:ext cx="1551940" cy="33083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Опыт</a:t>
            </a:r>
            <a:r>
              <a:rPr spc="-35" dirty="0"/>
              <a:t> </a:t>
            </a:r>
            <a:r>
              <a:rPr spc="-10" dirty="0"/>
              <a:t>работы: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61201" y="4160222"/>
            <a:ext cx="54394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+mj-lt"/>
              </a:rPr>
              <a:t>- </a:t>
            </a:r>
            <a:r>
              <a:rPr lang="ru-RU" sz="1600" dirty="0" err="1" smtClean="0">
                <a:latin typeface="+mj-lt"/>
              </a:rPr>
              <a:t>Нутрициология</a:t>
            </a:r>
            <a:r>
              <a:rPr lang="ru-RU" sz="1600" dirty="0" smtClean="0">
                <a:latin typeface="+mj-lt"/>
              </a:rPr>
              <a:t> (переподготовка), 2023;</a:t>
            </a:r>
          </a:p>
          <a:p>
            <a:r>
              <a:rPr lang="ru-RU" sz="1600" dirty="0" smtClean="0">
                <a:latin typeface="+mj-lt"/>
              </a:rPr>
              <a:t>- Вопросы обеспечения доступности для студентов- инвалидов в организациях высшего образования, 2023;</a:t>
            </a:r>
          </a:p>
          <a:p>
            <a:r>
              <a:rPr lang="ru-RU" sz="1600" dirty="0" smtClean="0">
                <a:latin typeface="+mj-lt"/>
              </a:rPr>
              <a:t>- Организация деятельности учебных подразделений образовательных организаций высшего образования, реализующих дисциплины по физической культуре</a:t>
            </a:r>
          </a:p>
          <a:p>
            <a:r>
              <a:rPr lang="ru-RU" sz="1600" dirty="0" smtClean="0">
                <a:latin typeface="+mj-lt"/>
              </a:rPr>
              <a:t>и спорту, 2023</a:t>
            </a:r>
          </a:p>
          <a:p>
            <a:r>
              <a:rPr lang="ru-RU" sz="1600" dirty="0" smtClean="0">
                <a:latin typeface="+mj-lt"/>
              </a:rPr>
              <a:t>- Разработка образовательных программ в профессиональном образовании, 2022.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606026" y="0"/>
            <a:ext cx="2586355" cy="6858000"/>
            <a:chOff x="9606026" y="0"/>
            <a:chExt cx="2586355" cy="6858000"/>
          </a:xfrm>
        </p:grpSpPr>
        <p:sp>
          <p:nvSpPr>
            <p:cNvPr id="3" name="object 3"/>
            <p:cNvSpPr/>
            <p:nvPr/>
          </p:nvSpPr>
          <p:spPr>
            <a:xfrm>
              <a:off x="9606026" y="0"/>
              <a:ext cx="2586355" cy="6858000"/>
            </a:xfrm>
            <a:custGeom>
              <a:avLst/>
              <a:gdLst/>
              <a:ahLst/>
              <a:cxnLst/>
              <a:rect l="l" t="t" r="r" b="b"/>
              <a:pathLst>
                <a:path w="2586354" h="6858000">
                  <a:moveTo>
                    <a:pt x="0" y="0"/>
                  </a:moveTo>
                  <a:lnTo>
                    <a:pt x="0" y="6858000"/>
                  </a:lnTo>
                  <a:lnTo>
                    <a:pt x="2585974" y="6858000"/>
                  </a:lnTo>
                  <a:lnTo>
                    <a:pt x="25859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2C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/>
            <a:stretch/>
          </p:blipFill>
          <p:spPr>
            <a:xfrm>
              <a:off x="9793224" y="188937"/>
              <a:ext cx="2398776" cy="5850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09929" y="1143000"/>
            <a:ext cx="3875404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spc="-25" dirty="0">
                <a:solidFill>
                  <a:srgbClr val="EF5222"/>
                </a:solidFill>
                <a:latin typeface="Calibri Light"/>
                <a:cs typeface="Calibri Light"/>
              </a:rPr>
              <a:t>Научные</a:t>
            </a:r>
            <a:r>
              <a:rPr sz="3200" b="0" spc="-145" dirty="0">
                <a:solidFill>
                  <a:srgbClr val="EF5222"/>
                </a:solidFill>
                <a:latin typeface="Calibri Light"/>
                <a:cs typeface="Calibri Light"/>
              </a:rPr>
              <a:t> </a:t>
            </a:r>
            <a:r>
              <a:rPr sz="3200" b="0" spc="-20" dirty="0">
                <a:solidFill>
                  <a:srgbClr val="EF5222"/>
                </a:solidFill>
                <a:latin typeface="Calibri Light"/>
                <a:cs typeface="Calibri Light"/>
              </a:rPr>
              <a:t>направления:</a:t>
            </a:r>
            <a:endParaRPr sz="3200" dirty="0">
              <a:latin typeface="Calibri Light"/>
              <a:cs typeface="Calibri Light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xfrm>
            <a:off x="909929" y="2200401"/>
            <a:ext cx="7232650" cy="274113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355600" marR="608965" indent="-342900">
              <a:lnSpc>
                <a:spcPts val="2160"/>
              </a:lnSpc>
              <a:spcBef>
                <a:spcPts val="375"/>
              </a:spcBef>
              <a:buFontTx/>
              <a:buChar char="-"/>
              <a:tabLst>
                <a:tab pos="273685" algn="l"/>
              </a:tabLst>
            </a:pPr>
            <a:r>
              <a:rPr dirty="0" err="1" smtClean="0"/>
              <a:t>Нутритивный</a:t>
            </a:r>
            <a:r>
              <a:rPr spc="-60" dirty="0" smtClean="0"/>
              <a:t> </a:t>
            </a:r>
            <a:r>
              <a:rPr dirty="0"/>
              <a:t>статус</a:t>
            </a:r>
            <a:r>
              <a:rPr spc="-50" dirty="0"/>
              <a:t> </a:t>
            </a:r>
            <a:r>
              <a:rPr dirty="0"/>
              <a:t>человека</a:t>
            </a:r>
            <a:r>
              <a:rPr spc="-25" dirty="0"/>
              <a:t> </a:t>
            </a:r>
            <a:r>
              <a:rPr dirty="0"/>
              <a:t>и</a:t>
            </a:r>
            <a:r>
              <a:rPr spc="-35" dirty="0"/>
              <a:t> </a:t>
            </a:r>
            <a:r>
              <a:rPr spc="-10" dirty="0"/>
              <a:t>разработка</a:t>
            </a:r>
            <a:r>
              <a:rPr spc="-60" dirty="0"/>
              <a:t> </a:t>
            </a:r>
            <a:r>
              <a:rPr spc="-10" dirty="0"/>
              <a:t>рекомендаций </a:t>
            </a:r>
            <a:r>
              <a:rPr dirty="0"/>
              <a:t>по</a:t>
            </a:r>
            <a:r>
              <a:rPr spc="-50" dirty="0"/>
              <a:t> </a:t>
            </a:r>
            <a:r>
              <a:rPr dirty="0" err="1"/>
              <a:t>его</a:t>
            </a:r>
            <a:r>
              <a:rPr spc="-25" dirty="0"/>
              <a:t> </a:t>
            </a:r>
            <a:r>
              <a:rPr spc="-10" dirty="0" err="1" smtClean="0"/>
              <a:t>корректировке</a:t>
            </a:r>
            <a:endParaRPr lang="ru-RU" spc="-10" dirty="0" smtClean="0"/>
          </a:p>
          <a:p>
            <a:pPr marL="355600" marR="608965" indent="-342900">
              <a:lnSpc>
                <a:spcPts val="2160"/>
              </a:lnSpc>
              <a:spcBef>
                <a:spcPts val="375"/>
              </a:spcBef>
              <a:buFontTx/>
              <a:buChar char="-"/>
              <a:tabLst>
                <a:tab pos="273685" algn="l"/>
              </a:tabLst>
            </a:pPr>
            <a:r>
              <a:rPr dirty="0" err="1" smtClean="0"/>
              <a:t>Рациональное</a:t>
            </a:r>
            <a:r>
              <a:rPr spc="5" dirty="0" smtClean="0"/>
              <a:t> </a:t>
            </a:r>
            <a:r>
              <a:rPr dirty="0"/>
              <a:t>питание</a:t>
            </a:r>
            <a:r>
              <a:rPr spc="-40" dirty="0"/>
              <a:t> </a:t>
            </a:r>
            <a:r>
              <a:rPr dirty="0"/>
              <a:t>при</a:t>
            </a:r>
            <a:r>
              <a:rPr spc="-40" dirty="0"/>
              <a:t> </a:t>
            </a:r>
            <a:r>
              <a:rPr dirty="0" err="1"/>
              <a:t>занятия</a:t>
            </a:r>
            <a:r>
              <a:rPr spc="-15" dirty="0"/>
              <a:t> </a:t>
            </a:r>
            <a:r>
              <a:rPr spc="-20" dirty="0" err="1" smtClean="0"/>
              <a:t>физкультурно-</a:t>
            </a:r>
            <a:r>
              <a:rPr spc="-10" dirty="0" err="1" smtClean="0"/>
              <a:t>спортивной</a:t>
            </a:r>
            <a:r>
              <a:rPr lang="ru-RU" spc="-10" dirty="0" smtClean="0"/>
              <a:t> </a:t>
            </a:r>
            <a:r>
              <a:rPr spc="-10" dirty="0" err="1" smtClean="0"/>
              <a:t>деятельностью</a:t>
            </a:r>
            <a:endParaRPr lang="ru-RU" spc="-10" dirty="0" smtClean="0"/>
          </a:p>
          <a:p>
            <a:pPr marL="355600" marR="608965" indent="-342900">
              <a:lnSpc>
                <a:spcPts val="2160"/>
              </a:lnSpc>
              <a:spcBef>
                <a:spcPts val="375"/>
              </a:spcBef>
              <a:buFontTx/>
              <a:buChar char="-"/>
              <a:tabLst>
                <a:tab pos="273685" algn="l"/>
              </a:tabLst>
            </a:pPr>
            <a:r>
              <a:rPr dirty="0" err="1" smtClean="0"/>
              <a:t>Использование</a:t>
            </a:r>
            <a:r>
              <a:rPr spc="-55" dirty="0" smtClean="0"/>
              <a:t> </a:t>
            </a:r>
            <a:r>
              <a:rPr spc="-10" dirty="0"/>
              <a:t>электронных,</a:t>
            </a:r>
            <a:r>
              <a:rPr spc="-40" dirty="0"/>
              <a:t> </a:t>
            </a:r>
            <a:r>
              <a:rPr dirty="0"/>
              <a:t>интерактивных,</a:t>
            </a:r>
            <a:r>
              <a:rPr spc="-40" dirty="0"/>
              <a:t> </a:t>
            </a:r>
            <a:r>
              <a:rPr spc="-10" dirty="0" err="1" smtClean="0"/>
              <a:t>дистанционных</a:t>
            </a:r>
            <a:r>
              <a:rPr lang="ru-RU" spc="-10" dirty="0"/>
              <a:t> </a:t>
            </a:r>
            <a:r>
              <a:rPr spc="-10" dirty="0" err="1" smtClean="0"/>
              <a:t>образовательных</a:t>
            </a:r>
            <a:r>
              <a:rPr spc="-30" dirty="0" smtClean="0"/>
              <a:t> </a:t>
            </a:r>
            <a:r>
              <a:rPr spc="-10" dirty="0"/>
              <a:t>технологий</a:t>
            </a:r>
            <a:r>
              <a:rPr spc="-40" dirty="0"/>
              <a:t> </a:t>
            </a:r>
            <a:r>
              <a:rPr dirty="0"/>
              <a:t>при</a:t>
            </a:r>
            <a:r>
              <a:rPr spc="-30" dirty="0"/>
              <a:t> </a:t>
            </a:r>
            <a:r>
              <a:rPr spc="-10" dirty="0"/>
              <a:t>преподавании</a:t>
            </a:r>
            <a:r>
              <a:rPr spc="-30" dirty="0"/>
              <a:t> </a:t>
            </a:r>
            <a:r>
              <a:rPr dirty="0"/>
              <a:t>дисциплин</a:t>
            </a:r>
            <a:r>
              <a:rPr spc="-20" dirty="0"/>
              <a:t> </a:t>
            </a:r>
            <a:r>
              <a:rPr spc="-10" dirty="0"/>
              <a:t>цикла </a:t>
            </a:r>
            <a:r>
              <a:rPr dirty="0" err="1"/>
              <a:t>физической</a:t>
            </a:r>
            <a:r>
              <a:rPr spc="-85" dirty="0"/>
              <a:t> </a:t>
            </a:r>
            <a:r>
              <a:rPr spc="-10" dirty="0" err="1" smtClean="0"/>
              <a:t>культуры</a:t>
            </a:r>
            <a:endParaRPr lang="ru-RU" spc="-10" dirty="0" smtClean="0"/>
          </a:p>
          <a:p>
            <a:pPr marL="355600" marR="608965" indent="-342900">
              <a:lnSpc>
                <a:spcPts val="2160"/>
              </a:lnSpc>
              <a:spcBef>
                <a:spcPts val="375"/>
              </a:spcBef>
              <a:buFontTx/>
              <a:buChar char="-"/>
              <a:tabLst>
                <a:tab pos="273685" algn="l"/>
              </a:tabLst>
            </a:pPr>
            <a:r>
              <a:rPr spc="-10" dirty="0" err="1" smtClean="0"/>
              <a:t>Биопедагогические</a:t>
            </a:r>
            <a:r>
              <a:rPr spc="-20" dirty="0" smtClean="0"/>
              <a:t> </a:t>
            </a:r>
            <a:r>
              <a:rPr spc="-10" dirty="0"/>
              <a:t>исследования</a:t>
            </a:r>
            <a:r>
              <a:rPr spc="35" dirty="0"/>
              <a:t> </a:t>
            </a:r>
            <a:r>
              <a:rPr spc="-10" dirty="0" err="1"/>
              <a:t>двигательной</a:t>
            </a:r>
            <a:r>
              <a:rPr spc="25" dirty="0"/>
              <a:t> </a:t>
            </a:r>
            <a:r>
              <a:rPr spc="-10" dirty="0" err="1" smtClean="0"/>
              <a:t>деятельности</a:t>
            </a:r>
            <a:endParaRPr spc="-1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606026" y="0"/>
            <a:ext cx="2586355" cy="6858000"/>
            <a:chOff x="9606026" y="0"/>
            <a:chExt cx="2586355" cy="6858000"/>
          </a:xfrm>
        </p:grpSpPr>
        <p:sp>
          <p:nvSpPr>
            <p:cNvPr id="3" name="object 3"/>
            <p:cNvSpPr/>
            <p:nvPr/>
          </p:nvSpPr>
          <p:spPr>
            <a:xfrm>
              <a:off x="9606026" y="0"/>
              <a:ext cx="2586355" cy="6858000"/>
            </a:xfrm>
            <a:custGeom>
              <a:avLst/>
              <a:gdLst/>
              <a:ahLst/>
              <a:cxnLst/>
              <a:rect l="l" t="t" r="r" b="b"/>
              <a:pathLst>
                <a:path w="2586354" h="6858000">
                  <a:moveTo>
                    <a:pt x="0" y="0"/>
                  </a:moveTo>
                  <a:lnTo>
                    <a:pt x="0" y="6858000"/>
                  </a:lnTo>
                  <a:lnTo>
                    <a:pt x="2585974" y="6858000"/>
                  </a:lnTo>
                  <a:lnTo>
                    <a:pt x="25859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2C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/>
            <a:stretch/>
          </p:blipFill>
          <p:spPr>
            <a:xfrm>
              <a:off x="9793224" y="188937"/>
              <a:ext cx="2398776" cy="58500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xfrm>
            <a:off x="906998" y="1905000"/>
            <a:ext cx="7232650" cy="2176878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608965">
              <a:lnSpc>
                <a:spcPts val="2160"/>
              </a:lnSpc>
              <a:spcBef>
                <a:spcPts val="375"/>
              </a:spcBef>
              <a:tabLst>
                <a:tab pos="273685" algn="l"/>
              </a:tabLst>
            </a:pPr>
            <a:r>
              <a:rPr lang="ru-RU" dirty="0" smtClean="0"/>
              <a:t>- </a:t>
            </a:r>
            <a:r>
              <a:rPr lang="ru-RU" dirty="0" err="1" smtClean="0">
                <a:latin typeface="+mj-lt"/>
              </a:rPr>
              <a:t>Интерпретативные</a:t>
            </a:r>
            <a:r>
              <a:rPr lang="ru-RU" dirty="0" smtClean="0">
                <a:latin typeface="+mj-lt"/>
              </a:rPr>
              <a:t> </a:t>
            </a:r>
            <a:r>
              <a:rPr lang="ru-RU" dirty="0">
                <a:latin typeface="+mj-lt"/>
              </a:rPr>
              <a:t>практики природного и культурного </a:t>
            </a:r>
            <a:r>
              <a:rPr lang="ru-RU" dirty="0" smtClean="0">
                <a:latin typeface="+mj-lt"/>
              </a:rPr>
              <a:t>наследия</a:t>
            </a:r>
          </a:p>
          <a:p>
            <a:pPr marL="12700" marR="608965">
              <a:lnSpc>
                <a:spcPts val="2160"/>
              </a:lnSpc>
              <a:spcBef>
                <a:spcPts val="375"/>
              </a:spcBef>
              <a:tabLst>
                <a:tab pos="273685" algn="l"/>
              </a:tabLst>
            </a:pPr>
            <a:r>
              <a:rPr lang="ru-RU" dirty="0" smtClean="0">
                <a:latin typeface="+mj-lt"/>
              </a:rPr>
              <a:t>- Экологическое </a:t>
            </a:r>
            <a:r>
              <a:rPr lang="ru-RU" dirty="0">
                <a:latin typeface="+mj-lt"/>
              </a:rPr>
              <a:t>и научное </a:t>
            </a:r>
            <a:r>
              <a:rPr lang="ru-RU" dirty="0" err="1" smtClean="0">
                <a:latin typeface="+mj-lt"/>
              </a:rPr>
              <a:t>волонтерство</a:t>
            </a:r>
            <a:endParaRPr lang="ru-RU" dirty="0" smtClean="0">
              <a:latin typeface="+mj-lt"/>
            </a:endParaRPr>
          </a:p>
          <a:p>
            <a:pPr marL="12700" marR="608965">
              <a:lnSpc>
                <a:spcPts val="2160"/>
              </a:lnSpc>
              <a:spcBef>
                <a:spcPts val="375"/>
              </a:spcBef>
              <a:tabLst>
                <a:tab pos="273685" algn="l"/>
              </a:tabLst>
            </a:pPr>
            <a:r>
              <a:rPr lang="ru-RU" dirty="0" smtClean="0">
                <a:latin typeface="+mj-lt"/>
              </a:rPr>
              <a:t>- Разработка </a:t>
            </a:r>
            <a:r>
              <a:rPr lang="ru-RU" dirty="0">
                <a:latin typeface="+mj-lt"/>
              </a:rPr>
              <a:t>туристических маршрутов для разных целевых </a:t>
            </a:r>
            <a:r>
              <a:rPr lang="ru-RU" dirty="0" smtClean="0">
                <a:latin typeface="+mj-lt"/>
              </a:rPr>
              <a:t>групп</a:t>
            </a:r>
          </a:p>
          <a:p>
            <a:pPr marL="12700" marR="608965">
              <a:lnSpc>
                <a:spcPts val="2160"/>
              </a:lnSpc>
              <a:spcBef>
                <a:spcPts val="375"/>
              </a:spcBef>
              <a:tabLst>
                <a:tab pos="273685" algn="l"/>
              </a:tabLst>
            </a:pPr>
            <a:r>
              <a:rPr lang="ru-RU" dirty="0" smtClean="0">
                <a:latin typeface="+mj-lt"/>
              </a:rPr>
              <a:t>- Изучение </a:t>
            </a:r>
            <a:r>
              <a:rPr lang="ru-RU" dirty="0">
                <a:latin typeface="+mj-lt"/>
              </a:rPr>
              <a:t>туристско-рекреационного потенциала Красноярского края</a:t>
            </a:r>
            <a:endParaRPr spc="-10" dirty="0">
              <a:latin typeface="+mj-lt"/>
            </a:endParaRPr>
          </a:p>
        </p:txBody>
      </p:sp>
      <p:sp>
        <p:nvSpPr>
          <p:cNvPr id="7" name="object 5"/>
          <p:cNvSpPr txBox="1"/>
          <p:nvPr/>
        </p:nvSpPr>
        <p:spPr>
          <a:xfrm>
            <a:off x="909929" y="1143000"/>
            <a:ext cx="3875404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ru-RU" sz="3200" b="0" spc="-25" dirty="0" smtClean="0">
                <a:solidFill>
                  <a:srgbClr val="EF5222"/>
                </a:solidFill>
                <a:latin typeface="Calibri Light"/>
                <a:cs typeface="Calibri Light"/>
              </a:rPr>
              <a:t>Научные</a:t>
            </a:r>
            <a:r>
              <a:rPr lang="ru-RU" sz="3200" b="0" spc="-145" dirty="0" smtClean="0">
                <a:solidFill>
                  <a:srgbClr val="EF5222"/>
                </a:solidFill>
                <a:latin typeface="Calibri Light"/>
                <a:cs typeface="Calibri Light"/>
              </a:rPr>
              <a:t> </a:t>
            </a:r>
            <a:r>
              <a:rPr lang="ru-RU" sz="3200" b="0" spc="-20" dirty="0" smtClean="0">
                <a:solidFill>
                  <a:srgbClr val="EF5222"/>
                </a:solidFill>
                <a:latin typeface="Calibri Light"/>
                <a:cs typeface="Calibri Light"/>
              </a:rPr>
              <a:t>направления:</a:t>
            </a:r>
            <a:endParaRPr lang="ru-RU" sz="3200" dirty="0">
              <a:latin typeface="Calibri Light"/>
              <a:cs typeface="Calibri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-2032"/>
            <a:ext cx="6096000" cy="6860540"/>
          </a:xfrm>
          <a:custGeom>
            <a:avLst/>
            <a:gdLst/>
            <a:ahLst/>
            <a:cxnLst/>
            <a:rect l="l" t="t" r="r" b="b"/>
            <a:pathLst>
              <a:path w="6096000" h="6860540">
                <a:moveTo>
                  <a:pt x="6096000" y="0"/>
                </a:moveTo>
                <a:lnTo>
                  <a:pt x="0" y="0"/>
                </a:lnTo>
                <a:lnTo>
                  <a:pt x="0" y="6860032"/>
                </a:lnTo>
                <a:lnTo>
                  <a:pt x="6096000" y="6860032"/>
                </a:lnTo>
                <a:lnTo>
                  <a:pt x="6096000" y="0"/>
                </a:lnTo>
                <a:close/>
              </a:path>
            </a:pathLst>
          </a:custGeom>
          <a:solidFill>
            <a:srgbClr val="1B33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614042" y="4438015"/>
            <a:ext cx="3567558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b="1" dirty="0" err="1" smtClean="0">
                <a:solidFill>
                  <a:schemeClr val="bg1"/>
                </a:solidFill>
                <a:latin typeface="+mj-lt"/>
                <a:cs typeface="Calibri"/>
              </a:rPr>
              <a:t>Гелецкий</a:t>
            </a:r>
            <a:r>
              <a:rPr lang="ru-RU" b="1" dirty="0" smtClean="0">
                <a:solidFill>
                  <a:schemeClr val="bg1"/>
                </a:solidFill>
                <a:latin typeface="+mj-lt"/>
                <a:cs typeface="Calibri"/>
              </a:rPr>
              <a:t> Владислав Михайлович</a:t>
            </a:r>
            <a:endParaRPr sz="1800" b="1" dirty="0">
              <a:solidFill>
                <a:schemeClr val="bg1"/>
              </a:solidFill>
              <a:latin typeface="+mj-lt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95400" y="5036253"/>
            <a:ext cx="4539145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70585" marR="5080" indent="-55244" algn="r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кандидат</a:t>
            </a:r>
            <a:r>
              <a:rPr sz="16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педагогических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наук,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доцент, </a:t>
            </a:r>
            <a:r>
              <a:rPr lang="ru-RU" sz="1600" dirty="0" smtClean="0">
                <a:solidFill>
                  <a:srgbClr val="FFFFFF"/>
                </a:solidFill>
                <a:latin typeface="Calibri"/>
                <a:cs typeface="Calibri"/>
              </a:rPr>
              <a:t>профессор</a:t>
            </a:r>
            <a:r>
              <a:rPr sz="1600" spc="-8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кафедры</a:t>
            </a:r>
            <a:r>
              <a:rPr sz="16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теоретических</a:t>
            </a:r>
            <a:r>
              <a:rPr sz="1600" spc="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основ</a:t>
            </a:r>
            <a:endParaRPr sz="1600" dirty="0">
              <a:latin typeface="Calibri"/>
              <a:cs typeface="Calibri"/>
            </a:endParaRPr>
          </a:p>
          <a:p>
            <a:pPr marR="5715" algn="r">
              <a:lnSpc>
                <a:spcPct val="100000"/>
              </a:lnSpc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менеджмента</a:t>
            </a:r>
            <a:r>
              <a:rPr sz="16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физической</a:t>
            </a:r>
            <a:r>
              <a:rPr sz="16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культуры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и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туризма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58380" y="623972"/>
            <a:ext cx="4322319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chemeClr val="tx1"/>
                </a:solidFill>
                <a:latin typeface="+mj-lt"/>
                <a:cs typeface="Calibri"/>
              </a:rPr>
              <a:t>Стаж</a:t>
            </a:r>
            <a:r>
              <a:rPr sz="1600" spc="-40" dirty="0">
                <a:solidFill>
                  <a:schemeClr val="tx1"/>
                </a:solidFill>
                <a:latin typeface="+mj-lt"/>
                <a:cs typeface="Calibri"/>
              </a:rPr>
              <a:t> </a:t>
            </a:r>
            <a:r>
              <a:rPr sz="1600" spc="-10" dirty="0">
                <a:solidFill>
                  <a:schemeClr val="tx1"/>
                </a:solidFill>
                <a:latin typeface="+mj-lt"/>
                <a:cs typeface="Calibri"/>
              </a:rPr>
              <a:t>научно-педагогической</a:t>
            </a:r>
            <a:r>
              <a:rPr sz="1600" spc="15" dirty="0">
                <a:solidFill>
                  <a:schemeClr val="tx1"/>
                </a:solidFill>
                <a:latin typeface="+mj-lt"/>
                <a:cs typeface="Calibri"/>
              </a:rPr>
              <a:t> </a:t>
            </a:r>
            <a:r>
              <a:rPr sz="1600" dirty="0">
                <a:solidFill>
                  <a:schemeClr val="tx1"/>
                </a:solidFill>
                <a:latin typeface="+mj-lt"/>
                <a:cs typeface="Calibri"/>
              </a:rPr>
              <a:t>работы</a:t>
            </a:r>
            <a:r>
              <a:rPr sz="1600" spc="-15" dirty="0">
                <a:solidFill>
                  <a:schemeClr val="tx1"/>
                </a:solidFill>
                <a:latin typeface="+mj-lt"/>
                <a:cs typeface="Calibri"/>
              </a:rPr>
              <a:t> </a:t>
            </a:r>
            <a:r>
              <a:rPr sz="1600" dirty="0">
                <a:solidFill>
                  <a:schemeClr val="tx1"/>
                </a:solidFill>
                <a:latin typeface="+mj-lt"/>
                <a:cs typeface="Calibri"/>
              </a:rPr>
              <a:t>–</a:t>
            </a:r>
            <a:r>
              <a:rPr sz="1600" spc="-25" dirty="0">
                <a:solidFill>
                  <a:schemeClr val="tx1"/>
                </a:solidFill>
                <a:latin typeface="+mj-lt"/>
                <a:cs typeface="Calibri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+mj-lt"/>
                <a:cs typeface="Calibri"/>
              </a:rPr>
              <a:t>49 лет</a:t>
            </a:r>
            <a:endParaRPr sz="1600" dirty="0">
              <a:solidFill>
                <a:schemeClr val="tx1"/>
              </a:solidFill>
              <a:latin typeface="+mj-lt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48400" y="1066800"/>
            <a:ext cx="5767753" cy="16902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5405" algn="ctr">
              <a:lnSpc>
                <a:spcPct val="100000"/>
              </a:lnSpc>
              <a:spcBef>
                <a:spcPts val="484"/>
              </a:spcBef>
              <a:spcAft>
                <a:spcPts val="600"/>
              </a:spcAft>
            </a:pPr>
            <a:r>
              <a:rPr sz="2000" b="1" spc="-10" dirty="0" err="1" smtClean="0">
                <a:latin typeface="Calibri"/>
                <a:cs typeface="Calibri"/>
              </a:rPr>
              <a:t>Преподаваемые</a:t>
            </a:r>
            <a:r>
              <a:rPr sz="2000" b="1" dirty="0" smtClean="0">
                <a:latin typeface="Calibri"/>
                <a:cs typeface="Calibri"/>
              </a:rPr>
              <a:t> </a:t>
            </a:r>
            <a:r>
              <a:rPr sz="2000" b="1" spc="-10" dirty="0" err="1">
                <a:latin typeface="Calibri"/>
                <a:cs typeface="Calibri"/>
              </a:rPr>
              <a:t>дисциплины</a:t>
            </a:r>
            <a:r>
              <a:rPr sz="2000" b="1" spc="-10" dirty="0" smtClean="0">
                <a:latin typeface="Calibri"/>
                <a:cs typeface="Calibri"/>
              </a:rPr>
              <a:t>:</a:t>
            </a:r>
            <a:endParaRPr lang="ru-RU" sz="2000" dirty="0">
              <a:latin typeface="Calibri"/>
              <a:cs typeface="Calibri"/>
            </a:endParaRP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+mj-lt"/>
              </a:rPr>
              <a:t>Совершенствование профессионального мастерства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+mj-lt"/>
              </a:rPr>
              <a:t>Теория </a:t>
            </a:r>
            <a:r>
              <a:rPr lang="ru-RU" sz="1600" dirty="0">
                <a:latin typeface="+mj-lt"/>
              </a:rPr>
              <a:t>и методика </a:t>
            </a:r>
            <a:r>
              <a:rPr lang="ru-RU" sz="1600" dirty="0" smtClean="0">
                <a:latin typeface="+mj-lt"/>
              </a:rPr>
              <a:t>физической культуры</a:t>
            </a:r>
            <a:endParaRPr lang="ru-RU" sz="1600" dirty="0"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+mj-lt"/>
              </a:rPr>
              <a:t>Ознакомительная практика</a:t>
            </a:r>
            <a:endParaRPr lang="ru-RU" sz="1600" dirty="0">
              <a:latin typeface="+mj-lt"/>
            </a:endParaRPr>
          </a:p>
          <a:p>
            <a:pPr marL="342900" marR="65405" indent="-342900" algn="l">
              <a:lnSpc>
                <a:spcPct val="100000"/>
              </a:lnSpc>
              <a:buFontTx/>
              <a:buChar char="-"/>
            </a:pPr>
            <a:endParaRPr lang="ru-RU" sz="1600" b="1" dirty="0">
              <a:latin typeface="+mj-lt"/>
              <a:cs typeface="Calibri"/>
            </a:endParaRPr>
          </a:p>
          <a:p>
            <a:pPr marR="65405" algn="l">
              <a:lnSpc>
                <a:spcPct val="100000"/>
              </a:lnSpc>
            </a:pPr>
            <a:r>
              <a:rPr lang="ru-RU" sz="2000" b="1" dirty="0" smtClean="0">
                <a:latin typeface="Calibri"/>
                <a:cs typeface="Calibri"/>
              </a:rPr>
              <a:t>                  </a:t>
            </a:r>
            <a:r>
              <a:rPr sz="2000" b="1" dirty="0" err="1" smtClean="0">
                <a:latin typeface="Calibri"/>
                <a:cs typeface="Calibri"/>
              </a:rPr>
              <a:t>Повышение</a:t>
            </a:r>
            <a:r>
              <a:rPr sz="2000" b="1" spc="-75" dirty="0" smtClean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квалификации: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36677" y="2819400"/>
            <a:ext cx="5923085" cy="41825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r>
              <a:rPr lang="ru-RU" sz="1500" dirty="0" smtClean="0">
                <a:latin typeface="+mj-lt"/>
              </a:rPr>
              <a:t>– </a:t>
            </a:r>
            <a:r>
              <a:rPr lang="ru-RU" sz="1500" dirty="0">
                <a:latin typeface="+mj-lt"/>
              </a:rPr>
              <a:t>«Искусственный интеллект и трансформация </a:t>
            </a:r>
            <a:r>
              <a:rPr lang="ru-RU" sz="1500" dirty="0" smtClean="0">
                <a:latin typeface="+mj-lt"/>
              </a:rPr>
              <a:t>преподавания», 2024 </a:t>
            </a:r>
            <a:r>
              <a:rPr lang="ru-RU" sz="1500" dirty="0">
                <a:latin typeface="+mj-lt"/>
              </a:rPr>
              <a:t>г</a:t>
            </a:r>
            <a:r>
              <a:rPr lang="ru-RU" sz="1500" dirty="0" smtClean="0">
                <a:latin typeface="+mj-lt"/>
              </a:rPr>
              <a:t>.</a:t>
            </a:r>
          </a:p>
          <a:p>
            <a:r>
              <a:rPr lang="ru-RU" sz="1500" dirty="0" smtClean="0">
                <a:latin typeface="+mj-lt"/>
              </a:rPr>
              <a:t> </a:t>
            </a:r>
            <a:r>
              <a:rPr lang="ru-RU" sz="1500" dirty="0">
                <a:latin typeface="+mj-lt"/>
              </a:rPr>
              <a:t>– «Искусственный интеллект: работа с текстом и презентацией</a:t>
            </a:r>
            <a:r>
              <a:rPr lang="ru-RU" sz="1500" dirty="0" smtClean="0">
                <a:latin typeface="+mj-lt"/>
              </a:rPr>
              <a:t>», 2024 г.</a:t>
            </a:r>
          </a:p>
          <a:p>
            <a:r>
              <a:rPr lang="ru-RU" sz="1500" dirty="0" smtClean="0">
                <a:latin typeface="+mj-lt"/>
              </a:rPr>
              <a:t>– </a:t>
            </a:r>
            <a:r>
              <a:rPr lang="ru-RU" sz="1500" dirty="0">
                <a:latin typeface="+mj-lt"/>
              </a:rPr>
              <a:t>«Технологичные и инновационные виды спорта как вектор развития отрасли физической культуры и спорта</a:t>
            </a:r>
            <a:r>
              <a:rPr lang="ru-RU" sz="1500" dirty="0" smtClean="0">
                <a:latin typeface="+mj-lt"/>
              </a:rPr>
              <a:t>», 2024 г.</a:t>
            </a:r>
          </a:p>
          <a:p>
            <a:r>
              <a:rPr lang="ru-RU" sz="1500" dirty="0" smtClean="0">
                <a:latin typeface="+mj-lt"/>
              </a:rPr>
              <a:t>– </a:t>
            </a:r>
            <a:r>
              <a:rPr lang="ru-RU" sz="1500" dirty="0">
                <a:latin typeface="+mj-lt"/>
              </a:rPr>
              <a:t>«Планирование и реализация учебных занятий в электронной информационно-образовательной среде СФУ</a:t>
            </a:r>
            <a:r>
              <a:rPr lang="ru-RU" sz="1500" dirty="0" smtClean="0">
                <a:latin typeface="+mj-lt"/>
              </a:rPr>
              <a:t>», 2024 г.</a:t>
            </a:r>
            <a:endParaRPr lang="ru-RU" sz="1500" dirty="0">
              <a:latin typeface="+mj-lt"/>
            </a:endParaRPr>
          </a:p>
          <a:p>
            <a:r>
              <a:rPr lang="ru-RU" sz="1500" dirty="0" smtClean="0">
                <a:latin typeface="+mj-lt"/>
              </a:rPr>
              <a:t>– </a:t>
            </a:r>
            <a:r>
              <a:rPr lang="ru-RU" sz="1500" dirty="0">
                <a:latin typeface="+mj-lt"/>
              </a:rPr>
              <a:t>«Цифровой профессионал. Дизайн цифрового образовательного контента</a:t>
            </a:r>
            <a:r>
              <a:rPr lang="ru-RU" sz="1500" dirty="0" smtClean="0">
                <a:latin typeface="+mj-lt"/>
              </a:rPr>
              <a:t>», 2023 г.</a:t>
            </a:r>
            <a:endParaRPr lang="ru-RU" sz="1500" dirty="0">
              <a:latin typeface="+mj-lt"/>
            </a:endParaRPr>
          </a:p>
          <a:p>
            <a:r>
              <a:rPr lang="ru-RU" sz="1500" dirty="0" smtClean="0">
                <a:latin typeface="+mj-lt"/>
              </a:rPr>
              <a:t>– </a:t>
            </a:r>
            <a:r>
              <a:rPr lang="ru-RU" sz="1500" dirty="0">
                <a:latin typeface="+mj-lt"/>
              </a:rPr>
              <a:t>«Организация деятельности учебных подразделений образовательных организаций высшего образования, реализующих дисциплины по физической культуре</a:t>
            </a:r>
            <a:r>
              <a:rPr lang="ru-RU" sz="1500" dirty="0" smtClean="0">
                <a:latin typeface="+mj-lt"/>
              </a:rPr>
              <a:t>», 2023 г.</a:t>
            </a:r>
            <a:endParaRPr lang="ru-RU" sz="1500" dirty="0">
              <a:latin typeface="+mj-lt"/>
            </a:endParaRPr>
          </a:p>
          <a:p>
            <a:r>
              <a:rPr lang="ru-RU" sz="1500" dirty="0" smtClean="0">
                <a:latin typeface="+mj-lt"/>
              </a:rPr>
              <a:t>– </a:t>
            </a:r>
            <a:r>
              <a:rPr lang="ru-RU" sz="1500" dirty="0">
                <a:latin typeface="+mj-lt"/>
              </a:rPr>
              <a:t>«</a:t>
            </a:r>
            <a:r>
              <a:rPr lang="ru-RU" sz="1500" dirty="0" err="1">
                <a:latin typeface="+mj-lt"/>
              </a:rPr>
              <a:t>Вебинары</a:t>
            </a:r>
            <a:r>
              <a:rPr lang="ru-RU" sz="1500" dirty="0">
                <a:latin typeface="+mj-lt"/>
              </a:rPr>
              <a:t> на базе </a:t>
            </a:r>
            <a:r>
              <a:rPr lang="ru-RU" sz="1500" dirty="0" err="1">
                <a:latin typeface="+mj-lt"/>
              </a:rPr>
              <a:t>Mind</a:t>
            </a:r>
            <a:r>
              <a:rPr lang="ru-RU" sz="1500" dirty="0">
                <a:latin typeface="+mj-lt"/>
              </a:rPr>
              <a:t>: организация, подготовка</a:t>
            </a:r>
            <a:r>
              <a:rPr lang="ru-RU" sz="1500" dirty="0" smtClean="0">
                <a:latin typeface="+mj-lt"/>
              </a:rPr>
              <a:t>, проведение», 2022 г. </a:t>
            </a:r>
          </a:p>
          <a:p>
            <a:r>
              <a:rPr lang="ru-RU" sz="1500" dirty="0" smtClean="0">
                <a:latin typeface="+mj-lt"/>
              </a:rPr>
              <a:t>– «Мобильное обучение», 2021 г.</a:t>
            </a:r>
          </a:p>
          <a:p>
            <a:r>
              <a:rPr lang="ru-RU" sz="1500" dirty="0" smtClean="0">
                <a:latin typeface="+mj-lt"/>
              </a:rPr>
              <a:t>– </a:t>
            </a:r>
            <a:r>
              <a:rPr lang="ru-RU" sz="1500" dirty="0">
                <a:latin typeface="+mj-lt"/>
              </a:rPr>
              <a:t>«Тренды цифрового образования</a:t>
            </a:r>
            <a:r>
              <a:rPr lang="ru-RU" sz="1500" dirty="0" smtClean="0">
                <a:latin typeface="+mj-lt"/>
              </a:rPr>
              <a:t>», 2021 г. </a:t>
            </a:r>
            <a:endParaRPr lang="ru-RU" sz="1500" dirty="0">
              <a:latin typeface="+mj-lt"/>
            </a:endParaRPr>
          </a:p>
          <a:p>
            <a:r>
              <a:rPr lang="ru-RU" sz="1500" dirty="0" smtClean="0">
                <a:latin typeface="+mj-lt"/>
              </a:rPr>
              <a:t>– </a:t>
            </a:r>
            <a:r>
              <a:rPr lang="ru-RU" sz="1500" dirty="0">
                <a:latin typeface="+mj-lt"/>
              </a:rPr>
              <a:t>Электронное обучение и дистанционные образовательные </a:t>
            </a:r>
            <a:r>
              <a:rPr lang="ru-RU" sz="1500" dirty="0" smtClean="0">
                <a:latin typeface="+mj-lt"/>
              </a:rPr>
              <a:t>технологии, 2021 г.</a:t>
            </a:r>
            <a:endParaRPr lang="ru-RU" sz="1500" dirty="0">
              <a:latin typeface="+mj-lt"/>
            </a:endParaRPr>
          </a:p>
          <a:p>
            <a:r>
              <a:rPr lang="ru-RU" sz="1600" dirty="0">
                <a:latin typeface="+mj-lt"/>
              </a:rPr>
              <a:t> </a:t>
            </a:r>
          </a:p>
        </p:txBody>
      </p:sp>
      <p:pic>
        <p:nvPicPr>
          <p:cNvPr id="12" name="Image 15" descr="C:\Documents and Settings\user\Рабочий стол\КАФЕДРА\КАФЕДРА ТОиМФКиТ\СТЕНД кафедры\фото преп\гелецкий.jpg"/>
          <p:cNvPicPr/>
          <p:nvPr/>
        </p:nvPicPr>
        <p:blipFill>
          <a:blip r:embed="rId2"/>
          <a:stretch/>
        </p:blipFill>
        <p:spPr>
          <a:xfrm>
            <a:off x="1721381" y="457200"/>
            <a:ext cx="2683192" cy="3663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606026" y="0"/>
            <a:ext cx="2586355" cy="6858000"/>
            <a:chOff x="9606026" y="0"/>
            <a:chExt cx="2586355" cy="6858000"/>
          </a:xfrm>
        </p:grpSpPr>
        <p:sp>
          <p:nvSpPr>
            <p:cNvPr id="3" name="object 3"/>
            <p:cNvSpPr/>
            <p:nvPr/>
          </p:nvSpPr>
          <p:spPr>
            <a:xfrm>
              <a:off x="9606026" y="0"/>
              <a:ext cx="2586355" cy="6858000"/>
            </a:xfrm>
            <a:custGeom>
              <a:avLst/>
              <a:gdLst/>
              <a:ahLst/>
              <a:cxnLst/>
              <a:rect l="l" t="t" r="r" b="b"/>
              <a:pathLst>
                <a:path w="2586354" h="6858000">
                  <a:moveTo>
                    <a:pt x="0" y="0"/>
                  </a:moveTo>
                  <a:lnTo>
                    <a:pt x="0" y="6858000"/>
                  </a:lnTo>
                  <a:lnTo>
                    <a:pt x="2585974" y="6858000"/>
                  </a:lnTo>
                  <a:lnTo>
                    <a:pt x="25859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2C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/>
            <a:stretch/>
          </p:blipFill>
          <p:spPr>
            <a:xfrm>
              <a:off x="9793224" y="188937"/>
              <a:ext cx="2398776" cy="58500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8462671" cy="3433632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ru-RU" dirty="0" smtClean="0"/>
              <a:t>Разработка </a:t>
            </a:r>
            <a:r>
              <a:rPr lang="ru-RU" dirty="0"/>
              <a:t>маршрутов туристских походов и экологических троп для разных возрастных </a:t>
            </a:r>
            <a:r>
              <a:rPr lang="ru-RU" dirty="0" smtClean="0"/>
              <a:t>групп;</a:t>
            </a:r>
          </a:p>
          <a:p>
            <a:pPr marL="342900" indent="-342900">
              <a:buFontTx/>
              <a:buChar char="-"/>
            </a:pPr>
            <a:r>
              <a:rPr lang="ru-RU" dirty="0" smtClean="0"/>
              <a:t> </a:t>
            </a:r>
            <a:r>
              <a:rPr lang="ru-RU" dirty="0"/>
              <a:t>Оценка рекреационно-туристского потенциала территорий Красноярского </a:t>
            </a:r>
            <a:r>
              <a:rPr lang="ru-RU" dirty="0" smtClean="0"/>
              <a:t>края;</a:t>
            </a:r>
          </a:p>
          <a:p>
            <a:pPr marL="342900" indent="-342900">
              <a:buFontTx/>
              <a:buChar char="-"/>
            </a:pPr>
            <a:r>
              <a:rPr lang="ru-RU" dirty="0" smtClean="0"/>
              <a:t>Экологический </a:t>
            </a:r>
            <a:r>
              <a:rPr lang="ru-RU" dirty="0"/>
              <a:t>туризм как средство экологического </a:t>
            </a:r>
            <a:r>
              <a:rPr lang="ru-RU" dirty="0" smtClean="0"/>
              <a:t>воспитания</a:t>
            </a:r>
          </a:p>
          <a:p>
            <a:pPr marL="342900" indent="-342900">
              <a:buFontTx/>
              <a:buChar char="-"/>
            </a:pPr>
            <a:r>
              <a:rPr lang="ru-RU" dirty="0" smtClean="0"/>
              <a:t>Разработка </a:t>
            </a:r>
            <a:r>
              <a:rPr lang="ru-RU" dirty="0"/>
              <a:t>методик физической рекреации применительно к различным возрастным и социальным группам </a:t>
            </a:r>
            <a:r>
              <a:rPr lang="ru-RU" dirty="0" smtClean="0"/>
              <a:t>населения</a:t>
            </a:r>
          </a:p>
          <a:p>
            <a:pPr marL="342900" indent="-342900">
              <a:buFontTx/>
              <a:buChar char="-"/>
            </a:pPr>
            <a:r>
              <a:rPr lang="ru-RU" dirty="0" smtClean="0"/>
              <a:t>Разработка </a:t>
            </a:r>
            <a:r>
              <a:rPr lang="ru-RU" dirty="0"/>
              <a:t>и экспериментальная проверка эффективности методик развития двигательных способностей на примере избранного вида </a:t>
            </a:r>
            <a:r>
              <a:rPr lang="ru-RU" dirty="0" smtClean="0"/>
              <a:t>спорта</a:t>
            </a:r>
          </a:p>
          <a:p>
            <a:pPr marL="342900" indent="-342900">
              <a:buFontTx/>
              <a:buChar char="-"/>
            </a:pPr>
            <a:r>
              <a:rPr lang="ru-RU" dirty="0" smtClean="0"/>
              <a:t>Экологические </a:t>
            </a:r>
            <a:r>
              <a:rPr lang="ru-RU" dirty="0"/>
              <a:t>аспекты физкультурно-спортивной деятельности.</a:t>
            </a:r>
          </a:p>
          <a:p>
            <a:pPr lvl="0"/>
            <a:endParaRPr lang="ru-RU" dirty="0"/>
          </a:p>
        </p:txBody>
      </p:sp>
      <p:sp>
        <p:nvSpPr>
          <p:cNvPr id="7" name="object 5"/>
          <p:cNvSpPr txBox="1"/>
          <p:nvPr/>
        </p:nvSpPr>
        <p:spPr>
          <a:xfrm>
            <a:off x="533400" y="773937"/>
            <a:ext cx="3875404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ru-RU" sz="3200" b="0" spc="-25" dirty="0" smtClean="0">
                <a:solidFill>
                  <a:srgbClr val="EF5222"/>
                </a:solidFill>
                <a:latin typeface="Calibri Light"/>
                <a:cs typeface="Calibri Light"/>
              </a:rPr>
              <a:t>Научные</a:t>
            </a:r>
            <a:r>
              <a:rPr lang="ru-RU" sz="3200" b="0" spc="-145" dirty="0" smtClean="0">
                <a:solidFill>
                  <a:srgbClr val="EF5222"/>
                </a:solidFill>
                <a:latin typeface="Calibri Light"/>
                <a:cs typeface="Calibri Light"/>
              </a:rPr>
              <a:t> </a:t>
            </a:r>
            <a:r>
              <a:rPr lang="ru-RU" sz="3200" b="0" spc="-20" dirty="0" smtClean="0">
                <a:solidFill>
                  <a:srgbClr val="EF5222"/>
                </a:solidFill>
                <a:latin typeface="Calibri Light"/>
                <a:cs typeface="Calibri Light"/>
              </a:rPr>
              <a:t>направления:</a:t>
            </a:r>
            <a:endParaRPr lang="ru-RU" sz="3200" dirty="0">
              <a:latin typeface="Calibri Light"/>
              <a:cs typeface="Calibri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-2032"/>
            <a:ext cx="6096000" cy="6860540"/>
          </a:xfrm>
          <a:custGeom>
            <a:avLst/>
            <a:gdLst/>
            <a:ahLst/>
            <a:cxnLst/>
            <a:rect l="l" t="t" r="r" b="b"/>
            <a:pathLst>
              <a:path w="6096000" h="6860540">
                <a:moveTo>
                  <a:pt x="6096000" y="0"/>
                </a:moveTo>
                <a:lnTo>
                  <a:pt x="0" y="0"/>
                </a:lnTo>
                <a:lnTo>
                  <a:pt x="0" y="6860032"/>
                </a:lnTo>
                <a:lnTo>
                  <a:pt x="6096000" y="6860032"/>
                </a:lnTo>
                <a:lnTo>
                  <a:pt x="6096000" y="0"/>
                </a:lnTo>
                <a:close/>
              </a:path>
            </a:pathLst>
          </a:custGeom>
          <a:solidFill>
            <a:srgbClr val="1B33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614042" y="4438015"/>
            <a:ext cx="3567558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b="1" dirty="0" smtClean="0">
                <a:solidFill>
                  <a:schemeClr val="bg1"/>
                </a:solidFill>
                <a:latin typeface="+mj-lt"/>
                <a:cs typeface="Calibri"/>
              </a:rPr>
              <a:t>Грошев Василий Алексеевич</a:t>
            </a:r>
            <a:endParaRPr sz="1800" b="1" dirty="0">
              <a:solidFill>
                <a:schemeClr val="bg1"/>
              </a:solidFill>
              <a:latin typeface="+mj-lt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47800" y="4953000"/>
            <a:ext cx="4386745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70585" marR="5080" indent="-55244" algn="r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кандидат</a:t>
            </a:r>
            <a:r>
              <a:rPr sz="16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педагогических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наук,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доцент, </a:t>
            </a:r>
            <a:r>
              <a:rPr lang="ru-RU" sz="1600" dirty="0" smtClean="0">
                <a:solidFill>
                  <a:srgbClr val="FFFFFF"/>
                </a:solidFill>
                <a:latin typeface="Calibri"/>
                <a:cs typeface="Calibri"/>
              </a:rPr>
              <a:t>доцент</a:t>
            </a:r>
            <a:r>
              <a:rPr sz="1600" spc="-8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кафедры</a:t>
            </a:r>
            <a:r>
              <a:rPr sz="16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теоретических</a:t>
            </a:r>
            <a:r>
              <a:rPr sz="1600" spc="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основ</a:t>
            </a:r>
            <a:endParaRPr sz="1600" dirty="0">
              <a:latin typeface="Calibri"/>
              <a:cs typeface="Calibri"/>
            </a:endParaRPr>
          </a:p>
          <a:p>
            <a:pPr marR="5715" algn="r">
              <a:lnSpc>
                <a:spcPct val="100000"/>
              </a:lnSpc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менеджмента</a:t>
            </a:r>
            <a:r>
              <a:rPr sz="16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физической</a:t>
            </a:r>
            <a:r>
              <a:rPr sz="16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культуры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и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туризма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53200" y="222855"/>
            <a:ext cx="4322319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chemeClr val="tx1"/>
                </a:solidFill>
                <a:latin typeface="+mj-lt"/>
                <a:cs typeface="Calibri"/>
              </a:rPr>
              <a:t>Стаж</a:t>
            </a:r>
            <a:r>
              <a:rPr sz="1600" spc="-40" dirty="0">
                <a:solidFill>
                  <a:schemeClr val="tx1"/>
                </a:solidFill>
                <a:latin typeface="+mj-lt"/>
                <a:cs typeface="Calibri"/>
              </a:rPr>
              <a:t> </a:t>
            </a:r>
            <a:r>
              <a:rPr sz="1600" spc="-10" dirty="0">
                <a:solidFill>
                  <a:schemeClr val="tx1"/>
                </a:solidFill>
                <a:latin typeface="+mj-lt"/>
                <a:cs typeface="Calibri"/>
              </a:rPr>
              <a:t>научно-педагогической</a:t>
            </a:r>
            <a:r>
              <a:rPr sz="1600" spc="15" dirty="0">
                <a:solidFill>
                  <a:schemeClr val="tx1"/>
                </a:solidFill>
                <a:latin typeface="+mj-lt"/>
                <a:cs typeface="Calibri"/>
              </a:rPr>
              <a:t> </a:t>
            </a:r>
            <a:r>
              <a:rPr sz="1600" dirty="0">
                <a:solidFill>
                  <a:schemeClr val="tx1"/>
                </a:solidFill>
                <a:latin typeface="+mj-lt"/>
                <a:cs typeface="Calibri"/>
              </a:rPr>
              <a:t>работы</a:t>
            </a:r>
            <a:r>
              <a:rPr sz="1600" spc="-15" dirty="0">
                <a:solidFill>
                  <a:schemeClr val="tx1"/>
                </a:solidFill>
                <a:latin typeface="+mj-lt"/>
                <a:cs typeface="Calibri"/>
              </a:rPr>
              <a:t> </a:t>
            </a:r>
            <a:r>
              <a:rPr sz="1600" dirty="0">
                <a:solidFill>
                  <a:schemeClr val="tx1"/>
                </a:solidFill>
                <a:latin typeface="+mj-lt"/>
                <a:cs typeface="Calibri"/>
              </a:rPr>
              <a:t>–</a:t>
            </a:r>
            <a:r>
              <a:rPr sz="1600" spc="-25" dirty="0">
                <a:solidFill>
                  <a:schemeClr val="tx1"/>
                </a:solidFill>
                <a:latin typeface="+mj-lt"/>
                <a:cs typeface="Calibri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+mj-lt"/>
                <a:cs typeface="Calibri"/>
              </a:rPr>
              <a:t>8</a:t>
            </a:r>
            <a:r>
              <a:rPr lang="ru-RU" sz="1600" dirty="0" smtClean="0">
                <a:solidFill>
                  <a:schemeClr val="tx1"/>
                </a:solidFill>
                <a:latin typeface="+mj-lt"/>
                <a:cs typeface="Calibri"/>
              </a:rPr>
              <a:t> лет</a:t>
            </a:r>
            <a:endParaRPr sz="1600" dirty="0">
              <a:solidFill>
                <a:schemeClr val="tx1"/>
              </a:solidFill>
              <a:latin typeface="+mj-lt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24600" y="668731"/>
            <a:ext cx="5706999" cy="61734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5405" algn="ctr">
              <a:lnSpc>
                <a:spcPct val="100000"/>
              </a:lnSpc>
              <a:spcBef>
                <a:spcPts val="484"/>
              </a:spcBef>
              <a:spcAft>
                <a:spcPts val="400"/>
              </a:spcAft>
            </a:pPr>
            <a:r>
              <a:rPr sz="2000" b="1" spc="-10" dirty="0" err="1" smtClean="0">
                <a:latin typeface="Calibri"/>
                <a:cs typeface="Calibri"/>
              </a:rPr>
              <a:t>Преподаваемые</a:t>
            </a:r>
            <a:r>
              <a:rPr sz="2000" b="1" dirty="0" smtClean="0">
                <a:latin typeface="Calibri"/>
                <a:cs typeface="Calibri"/>
              </a:rPr>
              <a:t> </a:t>
            </a:r>
            <a:r>
              <a:rPr sz="2000" b="1" spc="-10" dirty="0" err="1">
                <a:latin typeface="Calibri"/>
                <a:cs typeface="Calibri"/>
              </a:rPr>
              <a:t>дисциплины</a:t>
            </a:r>
            <a:r>
              <a:rPr sz="2000" b="1" spc="-10" dirty="0" smtClean="0">
                <a:latin typeface="Calibri"/>
                <a:cs typeface="Calibri"/>
              </a:rPr>
              <a:t>:</a:t>
            </a:r>
            <a:endParaRPr lang="ru-RU" sz="2000" dirty="0">
              <a:latin typeface="Calibri"/>
              <a:cs typeface="Calibri"/>
            </a:endParaRPr>
          </a:p>
          <a:p>
            <a:pPr marL="285750" lvl="0" indent="-285750">
              <a:buFontTx/>
              <a:buChar char="-"/>
            </a:pPr>
            <a:r>
              <a:rPr lang="ru-RU" sz="1600" dirty="0">
                <a:latin typeface="+mj-lt"/>
              </a:rPr>
              <a:t>Инновационные технологии в спорте</a:t>
            </a:r>
          </a:p>
          <a:p>
            <a:pPr marL="285750" lvl="0" indent="-285750">
              <a:buFontTx/>
              <a:buChar char="-"/>
            </a:pPr>
            <a:r>
              <a:rPr lang="ru-RU" sz="1600" dirty="0">
                <a:latin typeface="+mj-lt"/>
              </a:rPr>
              <a:t>Научно-исследовательский семинар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latin typeface="+mj-lt"/>
              </a:rPr>
              <a:t>Основы подготовки магистерской диссертации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latin typeface="+mj-lt"/>
              </a:rPr>
              <a:t>Спортивная ориентация и отбор</a:t>
            </a:r>
          </a:p>
          <a:p>
            <a:pPr marL="285750" lvl="0" indent="-285750">
              <a:buFontTx/>
              <a:buChar char="-"/>
            </a:pPr>
            <a:r>
              <a:rPr lang="ru-RU" sz="1600" dirty="0">
                <a:latin typeface="+mj-lt"/>
              </a:rPr>
              <a:t>Интернет-технологии</a:t>
            </a:r>
          </a:p>
          <a:p>
            <a:pPr marL="285750" lvl="0" indent="-285750">
              <a:buFontTx/>
              <a:buChar char="-"/>
            </a:pPr>
            <a:r>
              <a:rPr lang="ru-RU" sz="1600" dirty="0">
                <a:latin typeface="+mj-lt"/>
              </a:rPr>
              <a:t>Туристские центры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latin typeface="+mj-lt"/>
              </a:rPr>
              <a:t>Общая теория и практика </a:t>
            </a:r>
            <a:r>
              <a:rPr lang="ru-RU" sz="1600" dirty="0" smtClean="0">
                <a:latin typeface="+mj-lt"/>
              </a:rPr>
              <a:t>соревнований</a:t>
            </a:r>
          </a:p>
          <a:p>
            <a:pPr marL="285750" indent="-285750">
              <a:buFontTx/>
              <a:buChar char="-"/>
            </a:pPr>
            <a:endParaRPr lang="ru-RU" sz="1600" dirty="0">
              <a:latin typeface="+mj-lt"/>
            </a:endParaRPr>
          </a:p>
          <a:p>
            <a:pPr marR="65405" algn="l">
              <a:lnSpc>
                <a:spcPct val="100000"/>
              </a:lnSpc>
              <a:spcAft>
                <a:spcPts val="600"/>
              </a:spcAft>
            </a:pPr>
            <a:r>
              <a:rPr lang="ru-RU" sz="2000" b="1" dirty="0" smtClean="0">
                <a:latin typeface="Calibri"/>
                <a:cs typeface="Calibri"/>
              </a:rPr>
              <a:t>                  </a:t>
            </a:r>
            <a:r>
              <a:rPr sz="2000" b="1" dirty="0" err="1" smtClean="0">
                <a:latin typeface="Calibri"/>
                <a:cs typeface="Calibri"/>
              </a:rPr>
              <a:t>Повышение</a:t>
            </a:r>
            <a:r>
              <a:rPr sz="2000" b="1" spc="-75" dirty="0" smtClean="0">
                <a:latin typeface="Calibri"/>
                <a:cs typeface="Calibri"/>
              </a:rPr>
              <a:t> </a:t>
            </a:r>
            <a:r>
              <a:rPr sz="2000" b="1" spc="-10" dirty="0" err="1">
                <a:latin typeface="Calibri"/>
                <a:cs typeface="Calibri"/>
              </a:rPr>
              <a:t>квалификации</a:t>
            </a:r>
            <a:r>
              <a:rPr sz="2000" b="1" spc="-10" dirty="0" smtClean="0">
                <a:latin typeface="Calibri"/>
                <a:cs typeface="Calibri"/>
              </a:rPr>
              <a:t>:</a:t>
            </a:r>
            <a:endParaRPr lang="ru-RU" sz="2000" b="1" spc="-10" dirty="0" smtClean="0">
              <a:latin typeface="Calibri"/>
              <a:cs typeface="Calibri"/>
            </a:endParaRPr>
          </a:p>
          <a:p>
            <a:pPr marL="252000" lvl="0" indent="-285750">
              <a:buFontTx/>
              <a:buChar char="-"/>
            </a:pPr>
            <a:r>
              <a:rPr lang="ru-RU" sz="1600" dirty="0">
                <a:latin typeface="+mj-lt"/>
              </a:rPr>
              <a:t>"Научно-методическое сопровождение подготовки спортсменов по различным видам спорта (спортивным дисциплинам)" АНО "Инновационный центр Олимпийского комитета России", 72 часа</a:t>
            </a:r>
          </a:p>
          <a:p>
            <a:pPr marL="252000" indent="-285750">
              <a:buFontTx/>
              <a:buChar char="-"/>
            </a:pPr>
            <a:r>
              <a:rPr lang="ru-RU" sz="1600" dirty="0">
                <a:latin typeface="+mj-lt"/>
              </a:rPr>
              <a:t>Организация занятий по физической культуре и спортивной тренировки в вузе как основа развития студенческого спорта - 16 часов;</a:t>
            </a:r>
          </a:p>
          <a:p>
            <a:pPr marL="252000" indent="-285750">
              <a:buFontTx/>
              <a:buChar char="-"/>
            </a:pPr>
            <a:r>
              <a:rPr lang="ru-RU" sz="1600" dirty="0">
                <a:latin typeface="+mj-lt"/>
              </a:rPr>
              <a:t>Глобальное предпринимательство в реальном и виртуальном пространстве: цифровые модели бизнеса - 48 часов;</a:t>
            </a:r>
          </a:p>
          <a:p>
            <a:pPr marL="252000" indent="-285750">
              <a:buFontTx/>
              <a:buChar char="-"/>
            </a:pPr>
            <a:r>
              <a:rPr lang="ru-RU" sz="1600" dirty="0">
                <a:latin typeface="+mj-lt"/>
              </a:rPr>
              <a:t>Глобальное предпринимательство в реальном и виртуальном пространстве: ESG - трансформация экономики - 48 часов;</a:t>
            </a:r>
          </a:p>
          <a:p>
            <a:pPr marL="252000" indent="-285750">
              <a:buFontTx/>
              <a:buChar char="-"/>
            </a:pPr>
            <a:r>
              <a:rPr lang="ru-RU" sz="1600" dirty="0">
                <a:latin typeface="+mj-lt"/>
              </a:rPr>
              <a:t>Трансфер технологий: инструменты организации эффективного взаимодействия науки и бизнеса - 46 часов.</a:t>
            </a:r>
          </a:p>
          <a:p>
            <a:pPr marR="65405" algn="l">
              <a:lnSpc>
                <a:spcPct val="100000"/>
              </a:lnSpc>
            </a:pPr>
            <a:endParaRPr sz="1600" dirty="0">
              <a:latin typeface="+mj-lt"/>
              <a:cs typeface="Calibri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1491436" y="352057"/>
            <a:ext cx="3113128" cy="37890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606026" y="0"/>
            <a:ext cx="2586355" cy="6858000"/>
            <a:chOff x="9606026" y="0"/>
            <a:chExt cx="2586355" cy="6858000"/>
          </a:xfrm>
        </p:grpSpPr>
        <p:sp>
          <p:nvSpPr>
            <p:cNvPr id="3" name="object 3"/>
            <p:cNvSpPr/>
            <p:nvPr/>
          </p:nvSpPr>
          <p:spPr>
            <a:xfrm>
              <a:off x="9606026" y="0"/>
              <a:ext cx="2586355" cy="6858000"/>
            </a:xfrm>
            <a:custGeom>
              <a:avLst/>
              <a:gdLst/>
              <a:ahLst/>
              <a:cxnLst/>
              <a:rect l="l" t="t" r="r" b="b"/>
              <a:pathLst>
                <a:path w="2586354" h="6858000">
                  <a:moveTo>
                    <a:pt x="0" y="0"/>
                  </a:moveTo>
                  <a:lnTo>
                    <a:pt x="0" y="6858000"/>
                  </a:lnTo>
                  <a:lnTo>
                    <a:pt x="2585974" y="6858000"/>
                  </a:lnTo>
                  <a:lnTo>
                    <a:pt x="25859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2C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/>
            <a:stretch/>
          </p:blipFill>
          <p:spPr>
            <a:xfrm>
              <a:off x="9793224" y="188937"/>
              <a:ext cx="2398776" cy="58500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xfrm>
            <a:off x="909929" y="1905000"/>
            <a:ext cx="8696097" cy="2510303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r>
              <a:rPr lang="ru-RU" b="1" dirty="0"/>
              <a:t>Для направления </a:t>
            </a:r>
            <a:r>
              <a:rPr lang="ru-RU" b="1" dirty="0" err="1"/>
              <a:t>ФКиС</a:t>
            </a:r>
            <a:r>
              <a:rPr lang="ru-RU" b="1" dirty="0"/>
              <a:t>.</a:t>
            </a:r>
            <a:endParaRPr lang="ru-RU" sz="1100" b="1" dirty="0"/>
          </a:p>
          <a:p>
            <a:pPr marL="342900" indent="-342900">
              <a:buFontTx/>
              <a:buChar char="-"/>
            </a:pPr>
            <a:r>
              <a:rPr lang="ru-RU" dirty="0"/>
              <a:t>Инновационные тестирования физических качеств</a:t>
            </a:r>
          </a:p>
          <a:p>
            <a:pPr marL="342900" indent="-342900">
              <a:buFontTx/>
              <a:buChar char="-"/>
            </a:pPr>
            <a:r>
              <a:rPr lang="ru-RU" dirty="0"/>
              <a:t>Физкультурно-оздоровительные технологии для населения</a:t>
            </a:r>
          </a:p>
          <a:p>
            <a:pPr marL="342900" indent="-342900">
              <a:buFontTx/>
              <a:buChar char="-"/>
            </a:pPr>
            <a:r>
              <a:rPr lang="ru-RU" dirty="0"/>
              <a:t>Аспекты спортивной подготовки</a:t>
            </a:r>
          </a:p>
          <a:p>
            <a:pPr marL="342900" indent="-342900">
              <a:buFontTx/>
              <a:buChar char="-"/>
            </a:pPr>
            <a:r>
              <a:rPr lang="ru-RU" dirty="0"/>
              <a:t>Информационные технологии</a:t>
            </a:r>
          </a:p>
          <a:p>
            <a:r>
              <a:rPr lang="ru-RU" b="1" dirty="0"/>
              <a:t>Для направления Туризм.</a:t>
            </a:r>
            <a:endParaRPr lang="ru-RU" sz="1100" b="1" dirty="0"/>
          </a:p>
          <a:p>
            <a:pPr marL="342900" indent="-342900">
              <a:buFontTx/>
              <a:buChar char="-"/>
            </a:pPr>
            <a:r>
              <a:rPr lang="ru-RU" dirty="0"/>
              <a:t>Информационные технологии</a:t>
            </a:r>
          </a:p>
          <a:p>
            <a:pPr lvl="0"/>
            <a:endParaRPr lang="ru-RU" dirty="0"/>
          </a:p>
        </p:txBody>
      </p:sp>
      <p:sp>
        <p:nvSpPr>
          <p:cNvPr id="7" name="object 5"/>
          <p:cNvSpPr txBox="1"/>
          <p:nvPr/>
        </p:nvSpPr>
        <p:spPr>
          <a:xfrm>
            <a:off x="909929" y="1143000"/>
            <a:ext cx="3875404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ru-RU" sz="3200" b="0" spc="-25" dirty="0" smtClean="0">
                <a:solidFill>
                  <a:srgbClr val="EF5222"/>
                </a:solidFill>
                <a:latin typeface="Calibri Light"/>
                <a:cs typeface="Calibri Light"/>
              </a:rPr>
              <a:t>Научные</a:t>
            </a:r>
            <a:r>
              <a:rPr lang="ru-RU" sz="3200" b="0" spc="-145" dirty="0" smtClean="0">
                <a:solidFill>
                  <a:srgbClr val="EF5222"/>
                </a:solidFill>
                <a:latin typeface="Calibri Light"/>
                <a:cs typeface="Calibri Light"/>
              </a:rPr>
              <a:t> </a:t>
            </a:r>
            <a:r>
              <a:rPr lang="ru-RU" sz="3200" b="0" spc="-20" dirty="0" smtClean="0">
                <a:solidFill>
                  <a:srgbClr val="EF5222"/>
                </a:solidFill>
                <a:latin typeface="Calibri Light"/>
                <a:cs typeface="Calibri Light"/>
              </a:rPr>
              <a:t>направления:</a:t>
            </a:r>
            <a:endParaRPr lang="ru-RU" sz="3200" dirty="0">
              <a:latin typeface="Calibri Light"/>
              <a:cs typeface="Calibri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-2032"/>
            <a:ext cx="6096000" cy="6860540"/>
          </a:xfrm>
          <a:custGeom>
            <a:avLst/>
            <a:gdLst/>
            <a:ahLst/>
            <a:cxnLst/>
            <a:rect l="l" t="t" r="r" b="b"/>
            <a:pathLst>
              <a:path w="6096000" h="6860540">
                <a:moveTo>
                  <a:pt x="6096000" y="0"/>
                </a:moveTo>
                <a:lnTo>
                  <a:pt x="0" y="0"/>
                </a:lnTo>
                <a:lnTo>
                  <a:pt x="0" y="6860032"/>
                </a:lnTo>
                <a:lnTo>
                  <a:pt x="6096000" y="6860032"/>
                </a:lnTo>
                <a:lnTo>
                  <a:pt x="6096000" y="0"/>
                </a:lnTo>
                <a:close/>
              </a:path>
            </a:pathLst>
          </a:custGeom>
          <a:solidFill>
            <a:srgbClr val="1B33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614042" y="4438015"/>
            <a:ext cx="3567558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b="1" dirty="0" err="1" smtClean="0">
                <a:solidFill>
                  <a:schemeClr val="bg1"/>
                </a:solidFill>
                <a:latin typeface="+mj-lt"/>
                <a:cs typeface="Calibri"/>
              </a:rPr>
              <a:t>Киричек</a:t>
            </a:r>
            <a:r>
              <a:rPr lang="ru-RU" b="1" dirty="0" smtClean="0">
                <a:solidFill>
                  <a:schemeClr val="bg1"/>
                </a:solidFill>
                <a:latin typeface="+mj-lt"/>
                <a:cs typeface="Calibri"/>
              </a:rPr>
              <a:t> Оксана Петровна</a:t>
            </a:r>
            <a:endParaRPr sz="1800" b="1" dirty="0">
              <a:solidFill>
                <a:schemeClr val="bg1"/>
              </a:solidFill>
              <a:latin typeface="+mj-lt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47800" y="5036253"/>
            <a:ext cx="4386745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70585" marR="5080" indent="-55244" algn="r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кандидат</a:t>
            </a:r>
            <a:r>
              <a:rPr sz="16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педагогических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наук,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доцент, </a:t>
            </a:r>
            <a:r>
              <a:rPr lang="ru-RU" sz="1600" dirty="0" smtClean="0">
                <a:solidFill>
                  <a:srgbClr val="FFFFFF"/>
                </a:solidFill>
                <a:latin typeface="Calibri"/>
                <a:cs typeface="Calibri"/>
              </a:rPr>
              <a:t>доцент</a:t>
            </a:r>
            <a:r>
              <a:rPr sz="1600" spc="-8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кафедры</a:t>
            </a:r>
            <a:r>
              <a:rPr sz="16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теоретических</a:t>
            </a:r>
            <a:r>
              <a:rPr sz="1600" spc="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основ</a:t>
            </a:r>
            <a:endParaRPr sz="1600" dirty="0">
              <a:latin typeface="Calibri"/>
              <a:cs typeface="Calibri"/>
            </a:endParaRPr>
          </a:p>
          <a:p>
            <a:pPr marR="5715" algn="r">
              <a:lnSpc>
                <a:spcPct val="100000"/>
              </a:lnSpc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менеджмента</a:t>
            </a:r>
            <a:r>
              <a:rPr sz="16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физической</a:t>
            </a:r>
            <a:r>
              <a:rPr sz="16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культуры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и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туризма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53200" y="222855"/>
            <a:ext cx="4322319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chemeClr val="tx1"/>
                </a:solidFill>
                <a:latin typeface="+mj-lt"/>
                <a:cs typeface="Calibri"/>
              </a:rPr>
              <a:t>Стаж</a:t>
            </a:r>
            <a:r>
              <a:rPr sz="1600" spc="-40" dirty="0">
                <a:solidFill>
                  <a:schemeClr val="tx1"/>
                </a:solidFill>
                <a:latin typeface="+mj-lt"/>
                <a:cs typeface="Calibri"/>
              </a:rPr>
              <a:t> </a:t>
            </a:r>
            <a:r>
              <a:rPr sz="1600" spc="-10" dirty="0">
                <a:solidFill>
                  <a:schemeClr val="tx1"/>
                </a:solidFill>
                <a:latin typeface="+mj-lt"/>
                <a:cs typeface="Calibri"/>
              </a:rPr>
              <a:t>научно-педагогической</a:t>
            </a:r>
            <a:r>
              <a:rPr sz="1600" spc="15" dirty="0">
                <a:solidFill>
                  <a:schemeClr val="tx1"/>
                </a:solidFill>
                <a:latin typeface="+mj-lt"/>
                <a:cs typeface="Calibri"/>
              </a:rPr>
              <a:t> </a:t>
            </a:r>
            <a:r>
              <a:rPr sz="1600" dirty="0">
                <a:solidFill>
                  <a:schemeClr val="tx1"/>
                </a:solidFill>
                <a:latin typeface="+mj-lt"/>
                <a:cs typeface="Calibri"/>
              </a:rPr>
              <a:t>работы</a:t>
            </a:r>
            <a:r>
              <a:rPr sz="1600" spc="-15" dirty="0">
                <a:solidFill>
                  <a:schemeClr val="tx1"/>
                </a:solidFill>
                <a:latin typeface="+mj-lt"/>
                <a:cs typeface="Calibri"/>
              </a:rPr>
              <a:t> </a:t>
            </a:r>
            <a:r>
              <a:rPr sz="1600" dirty="0">
                <a:solidFill>
                  <a:schemeClr val="tx1"/>
                </a:solidFill>
                <a:latin typeface="+mj-lt"/>
                <a:cs typeface="Calibri"/>
              </a:rPr>
              <a:t>–</a:t>
            </a:r>
            <a:r>
              <a:rPr sz="1600" spc="-25" dirty="0">
                <a:solidFill>
                  <a:schemeClr val="tx1"/>
                </a:solidFill>
                <a:latin typeface="+mj-lt"/>
                <a:cs typeface="Calibri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+mj-lt"/>
                <a:cs typeface="Calibri"/>
              </a:rPr>
              <a:t>22 года</a:t>
            </a:r>
            <a:endParaRPr sz="1600" dirty="0">
              <a:solidFill>
                <a:schemeClr val="tx1"/>
              </a:solidFill>
              <a:latin typeface="+mj-lt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87758" y="685800"/>
            <a:ext cx="5706999" cy="37112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5405" algn="ctr">
              <a:lnSpc>
                <a:spcPct val="100000"/>
              </a:lnSpc>
              <a:spcBef>
                <a:spcPts val="484"/>
              </a:spcBef>
              <a:spcAft>
                <a:spcPts val="400"/>
              </a:spcAft>
            </a:pPr>
            <a:r>
              <a:rPr sz="2000" b="1" spc="-10" dirty="0" err="1" smtClean="0">
                <a:latin typeface="Calibri"/>
                <a:cs typeface="Calibri"/>
              </a:rPr>
              <a:t>Преподаваемые</a:t>
            </a:r>
            <a:r>
              <a:rPr sz="2000" b="1" dirty="0" smtClean="0">
                <a:latin typeface="Calibri"/>
                <a:cs typeface="Calibri"/>
              </a:rPr>
              <a:t> </a:t>
            </a:r>
            <a:r>
              <a:rPr sz="2000" b="1" spc="-10" dirty="0" err="1">
                <a:latin typeface="Calibri"/>
                <a:cs typeface="Calibri"/>
              </a:rPr>
              <a:t>дисциплины</a:t>
            </a:r>
            <a:r>
              <a:rPr sz="2000" b="1" spc="-10" dirty="0" smtClean="0">
                <a:latin typeface="Calibri"/>
                <a:cs typeface="Calibri"/>
              </a:rPr>
              <a:t>:</a:t>
            </a:r>
            <a:endParaRPr lang="ru-RU" sz="2000" dirty="0">
              <a:latin typeface="Calibri"/>
              <a:cs typeface="Calibri"/>
            </a:endParaRPr>
          </a:p>
          <a:p>
            <a:pPr marL="285750" lvl="0" indent="-285750">
              <a:buFontTx/>
              <a:buChar char="-"/>
            </a:pPr>
            <a:r>
              <a:rPr lang="ru-RU" sz="1600" dirty="0" smtClean="0">
                <a:latin typeface="+mj-lt"/>
              </a:rPr>
              <a:t>Педагогика</a:t>
            </a:r>
          </a:p>
          <a:p>
            <a:pPr marL="285750" lvl="0" indent="-285750">
              <a:buFontTx/>
              <a:buChar char="-"/>
            </a:pPr>
            <a:r>
              <a:rPr lang="ru-RU" sz="1600" dirty="0" smtClean="0">
                <a:latin typeface="+mj-lt"/>
              </a:rPr>
              <a:t>История </a:t>
            </a:r>
            <a:r>
              <a:rPr lang="ru-RU" sz="1600" dirty="0">
                <a:latin typeface="+mj-lt"/>
              </a:rPr>
              <a:t>физической культуры и </a:t>
            </a:r>
            <a:r>
              <a:rPr lang="ru-RU" sz="1600" dirty="0" smtClean="0">
                <a:latin typeface="+mj-lt"/>
              </a:rPr>
              <a:t>спорта</a:t>
            </a:r>
          </a:p>
          <a:p>
            <a:pPr marL="285750" lvl="0" indent="-285750">
              <a:buFontTx/>
              <a:buChar char="-"/>
            </a:pPr>
            <a:r>
              <a:rPr lang="ru-RU" sz="1600" dirty="0" smtClean="0">
                <a:latin typeface="+mj-lt"/>
              </a:rPr>
              <a:t>Профессиональная этика</a:t>
            </a:r>
          </a:p>
          <a:p>
            <a:pPr marL="285750" lvl="0" indent="-285750">
              <a:buFontTx/>
              <a:buChar char="-"/>
            </a:pPr>
            <a:r>
              <a:rPr lang="ru-RU" sz="1600" dirty="0" smtClean="0">
                <a:latin typeface="+mj-lt"/>
              </a:rPr>
              <a:t>Международные </a:t>
            </a:r>
            <a:r>
              <a:rPr lang="ru-RU" sz="1600" dirty="0">
                <a:latin typeface="+mj-lt"/>
              </a:rPr>
              <a:t>спортивные </a:t>
            </a:r>
            <a:r>
              <a:rPr lang="ru-RU" sz="1600" dirty="0" smtClean="0">
                <a:latin typeface="+mj-lt"/>
              </a:rPr>
              <a:t>организации</a:t>
            </a:r>
          </a:p>
          <a:p>
            <a:pPr marL="285750" lvl="0" indent="-285750">
              <a:buFontTx/>
              <a:buChar char="-"/>
            </a:pPr>
            <a:endParaRPr lang="ru-RU" sz="1600" dirty="0">
              <a:latin typeface="+mj-lt"/>
            </a:endParaRPr>
          </a:p>
          <a:p>
            <a:pPr marR="65405" algn="l">
              <a:lnSpc>
                <a:spcPct val="100000"/>
              </a:lnSpc>
              <a:spcAft>
                <a:spcPts val="600"/>
              </a:spcAft>
            </a:pPr>
            <a:r>
              <a:rPr lang="ru-RU" sz="2000" b="1" dirty="0" smtClean="0">
                <a:latin typeface="Calibri"/>
                <a:cs typeface="Calibri"/>
              </a:rPr>
              <a:t>                  </a:t>
            </a:r>
            <a:r>
              <a:rPr sz="2000" b="1" dirty="0" err="1" smtClean="0">
                <a:latin typeface="Calibri"/>
                <a:cs typeface="Calibri"/>
              </a:rPr>
              <a:t>Повышение</a:t>
            </a:r>
            <a:r>
              <a:rPr sz="2000" b="1" spc="-75" dirty="0" smtClean="0">
                <a:latin typeface="Calibri"/>
                <a:cs typeface="Calibri"/>
              </a:rPr>
              <a:t> </a:t>
            </a:r>
            <a:r>
              <a:rPr sz="2000" b="1" spc="-10" dirty="0" err="1">
                <a:latin typeface="Calibri"/>
                <a:cs typeface="Calibri"/>
              </a:rPr>
              <a:t>квалификации</a:t>
            </a:r>
            <a:r>
              <a:rPr sz="2000" b="1" spc="-10" dirty="0" smtClean="0">
                <a:latin typeface="Calibri"/>
                <a:cs typeface="Calibri"/>
              </a:rPr>
              <a:t>:</a:t>
            </a:r>
            <a:endParaRPr lang="ru-RU" sz="2000" b="1" spc="-10" dirty="0" smtClean="0">
              <a:latin typeface="Calibri"/>
              <a:cs typeface="Calibri"/>
            </a:endParaRPr>
          </a:p>
          <a:p>
            <a:pPr lvl="1"/>
            <a:r>
              <a:rPr lang="ru-RU" sz="1600" dirty="0" smtClean="0">
                <a:latin typeface="+mj-lt"/>
              </a:rPr>
              <a:t>- Профессиональная </a:t>
            </a:r>
            <a:r>
              <a:rPr lang="ru-RU" sz="1600" dirty="0">
                <a:latin typeface="+mj-lt"/>
              </a:rPr>
              <a:t>переподготовка "</a:t>
            </a:r>
            <a:r>
              <a:rPr lang="ru-RU" sz="1600" dirty="0" smtClean="0">
                <a:latin typeface="+mj-lt"/>
              </a:rPr>
              <a:t>Педагог высшего </a:t>
            </a:r>
            <a:r>
              <a:rPr lang="ru-RU" sz="1600" dirty="0">
                <a:latin typeface="+mj-lt"/>
              </a:rPr>
              <a:t>образования. Разработка </a:t>
            </a:r>
            <a:r>
              <a:rPr lang="ru-RU" sz="1600" dirty="0" smtClean="0">
                <a:latin typeface="+mj-lt"/>
              </a:rPr>
              <a:t>научно-методического </a:t>
            </a:r>
            <a:r>
              <a:rPr lang="ru-RU" sz="1600" dirty="0">
                <a:latin typeface="+mj-lt"/>
              </a:rPr>
              <a:t>обеспечения и преподавание учебных курсов, дисциплин (модулей) по</a:t>
            </a:r>
          </a:p>
          <a:p>
            <a:r>
              <a:rPr lang="ru-RU" sz="1600" dirty="0">
                <a:latin typeface="+mj-lt"/>
              </a:rPr>
              <a:t>программам </a:t>
            </a:r>
            <a:r>
              <a:rPr lang="ru-RU" sz="1600" dirty="0" err="1">
                <a:latin typeface="+mj-lt"/>
              </a:rPr>
              <a:t>бакалавриата</a:t>
            </a:r>
            <a:r>
              <a:rPr lang="ru-RU" sz="1600" dirty="0">
                <a:latin typeface="+mj-lt"/>
              </a:rPr>
              <a:t>, магистратуры и </a:t>
            </a:r>
            <a:r>
              <a:rPr lang="ru-RU" sz="1600" dirty="0" err="1">
                <a:latin typeface="+mj-lt"/>
              </a:rPr>
              <a:t>специалитета</a:t>
            </a:r>
            <a:r>
              <a:rPr lang="ru-RU" sz="1600" dirty="0">
                <a:latin typeface="+mj-lt"/>
              </a:rPr>
              <a:t>" (250 часов), 2020 </a:t>
            </a:r>
            <a:r>
              <a:rPr lang="ru-RU" sz="1600" dirty="0" smtClean="0">
                <a:latin typeface="+mj-lt"/>
              </a:rPr>
              <a:t>г.</a:t>
            </a:r>
          </a:p>
          <a:p>
            <a:r>
              <a:rPr lang="ru-RU" sz="1600" dirty="0" smtClean="0">
                <a:latin typeface="+mj-lt"/>
              </a:rPr>
              <a:t>- Подготовка </a:t>
            </a:r>
            <a:r>
              <a:rPr lang="ru-RU" sz="1600" dirty="0">
                <a:latin typeface="+mj-lt"/>
              </a:rPr>
              <a:t>к Кембриджским экзаменам - PET (В1) – 2022 г.</a:t>
            </a:r>
          </a:p>
          <a:p>
            <a:pPr marR="65405" algn="l">
              <a:lnSpc>
                <a:spcPct val="100000"/>
              </a:lnSpc>
            </a:pPr>
            <a:endParaRPr sz="1600" dirty="0">
              <a:latin typeface="+mj-lt"/>
              <a:cs typeface="Calibri"/>
            </a:endParaRPr>
          </a:p>
        </p:txBody>
      </p:sp>
      <p:pic>
        <p:nvPicPr>
          <p:cNvPr id="9" name="Image 29"/>
          <p:cNvPicPr/>
          <p:nvPr/>
        </p:nvPicPr>
        <p:blipFill>
          <a:blip r:embed="rId2"/>
          <a:stretch/>
        </p:blipFill>
        <p:spPr>
          <a:xfrm>
            <a:off x="1614042" y="481259"/>
            <a:ext cx="2522243" cy="36892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</TotalTime>
  <Pages>0</Pages>
  <Words>2597</Words>
  <Characters>0</Characters>
  <CharactersWithSpaces>0</CharactersWithSpaces>
  <Application>ONLYOFFICE/8.0.1.31</Application>
  <DocSecurity>0</DocSecurity>
  <PresentationFormat>Широкоэкранный</PresentationFormat>
  <Lines>0</Lines>
  <Paragraphs>358</Paragraphs>
  <Slides>32</Slides>
  <Notes>1</Notes>
  <HiddenSlides>0</HiddenSlides>
  <MMClips>0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Юрий Козырев</dc:creator>
  <cp:keywords/>
  <dc:description/>
  <dc:identifier/>
  <dc:language/>
  <cp:lastModifiedBy>Рожина Татьяна Ивановна</cp:lastModifiedBy>
  <cp:revision>25</cp:revision>
  <dcterms:created xsi:type="dcterms:W3CDTF">2025-09-15T07:40:43Z</dcterms:created>
  <dcterms:modified xsi:type="dcterms:W3CDTF">2025-09-24T04:23:23Z</dcterms:modified>
  <cp:category/>
  <cp:contentStatus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2023-11-21T00:00:00Z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2025-09-15T00:00:00Z</vt:filetime>
  </property>
  <property fmtid="{D5CDD505-2E9C-101B-9397-08002B2CF9AE}" pid="5" name="Producer">
    <vt:lpwstr>Microsoft® Office PowerPoint® 2007</vt:lpwstr>
  </property>
</Properties>
</file>